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62" r:id="rId2"/>
    <p:sldId id="373" r:id="rId3"/>
    <p:sldId id="268" r:id="rId4"/>
    <p:sldId id="270" r:id="rId5"/>
    <p:sldId id="275" r:id="rId6"/>
    <p:sldId id="376" r:id="rId7"/>
    <p:sldId id="377" r:id="rId8"/>
    <p:sldId id="378" r:id="rId9"/>
    <p:sldId id="281" r:id="rId10"/>
    <p:sldId id="257" r:id="rId11"/>
    <p:sldId id="284" r:id="rId12"/>
    <p:sldId id="288" r:id="rId13"/>
    <p:sldId id="289" r:id="rId14"/>
    <p:sldId id="297" r:id="rId15"/>
    <p:sldId id="282" r:id="rId16"/>
    <p:sldId id="383" r:id="rId17"/>
    <p:sldId id="298" r:id="rId18"/>
    <p:sldId id="308" r:id="rId19"/>
    <p:sldId id="309" r:id="rId20"/>
    <p:sldId id="261" r:id="rId21"/>
    <p:sldId id="319" r:id="rId22"/>
    <p:sldId id="320" r:id="rId23"/>
    <p:sldId id="322" r:id="rId24"/>
    <p:sldId id="323" r:id="rId25"/>
    <p:sldId id="324" r:id="rId26"/>
    <p:sldId id="386" r:id="rId27"/>
    <p:sldId id="327" r:id="rId28"/>
    <p:sldId id="385" r:id="rId29"/>
    <p:sldId id="330" r:id="rId30"/>
    <p:sldId id="387" r:id="rId31"/>
    <p:sldId id="388" r:id="rId32"/>
    <p:sldId id="389" r:id="rId33"/>
    <p:sldId id="390" r:id="rId34"/>
    <p:sldId id="391" r:id="rId35"/>
    <p:sldId id="392" r:id="rId36"/>
    <p:sldId id="393" r:id="rId37"/>
    <p:sldId id="394" r:id="rId38"/>
    <p:sldId id="395" r:id="rId39"/>
    <p:sldId id="396" r:id="rId40"/>
    <p:sldId id="397" r:id="rId41"/>
    <p:sldId id="398" r:id="rId42"/>
    <p:sldId id="399" r:id="rId43"/>
    <p:sldId id="338" r:id="rId44"/>
    <p:sldId id="347" r:id="rId45"/>
    <p:sldId id="362" r:id="rId46"/>
    <p:sldId id="363" r:id="rId47"/>
    <p:sldId id="364" r:id="rId48"/>
    <p:sldId id="365" r:id="rId49"/>
    <p:sldId id="366" r:id="rId50"/>
    <p:sldId id="367" r:id="rId51"/>
    <p:sldId id="370" r:id="rId52"/>
    <p:sldId id="384" r:id="rId53"/>
    <p:sldId id="368" r:id="rId54"/>
    <p:sldId id="371" r:id="rId55"/>
    <p:sldId id="372" r:id="rId56"/>
    <p:sldId id="266" r:id="rId57"/>
  </p:sldIdLst>
  <p:sldSz cx="9144000" cy="6858000" type="screen4x3"/>
  <p:notesSz cx="6735763" cy="9866313"/>
  <p:defaultTextStyle>
    <a:defPPr>
      <a:defRPr lang="zh-CN"/>
    </a:defPPr>
    <a:lvl1pPr algn="l" rtl="0" eaLnBrk="0" fontAlgn="base" hangingPunct="0">
      <a:spcBef>
        <a:spcPct val="0"/>
      </a:spcBef>
      <a:spcAft>
        <a:spcPct val="0"/>
      </a:spcAft>
      <a:defRPr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006699"/>
    <a:srgbClr val="8BB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261" autoAdjust="0"/>
  </p:normalViewPr>
  <p:slideViewPr>
    <p:cSldViewPr snapToObjects="1">
      <p:cViewPr varScale="1">
        <p:scale>
          <a:sx n="69" d="100"/>
          <a:sy n="69" d="100"/>
        </p:scale>
        <p:origin x="-1416" y="-96"/>
      </p:cViewPr>
      <p:guideLst>
        <p:guide orient="horz" pos="2142"/>
        <p:guide pos="2880"/>
      </p:guideLst>
    </p:cSldViewPr>
  </p:slideViewPr>
  <p:notesTextViewPr>
    <p:cViewPr>
      <p:scale>
        <a:sx n="66" d="100"/>
        <a:sy n="66"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3D702B-F7C7-4C9A-84C4-FA02C2CC7DCA}" type="doc">
      <dgm:prSet loTypeId="urn:microsoft.com/office/officeart/2005/8/layout/radial6" loCatId="cycle" qsTypeId="urn:microsoft.com/office/officeart/2005/8/quickstyle/3d1" qsCatId="3D" csTypeId="urn:microsoft.com/office/officeart/2005/8/colors/colorful4" csCatId="colorful" phldr="1"/>
      <dgm:spPr/>
      <dgm:t>
        <a:bodyPr/>
        <a:lstStyle/>
        <a:p>
          <a:endParaRPr lang="en-US"/>
        </a:p>
      </dgm:t>
    </dgm:pt>
    <dgm:pt modelId="{0DAFD599-CFDC-4CB9-BB14-23138F35C917}">
      <dgm:prSet phldrT="[Text]" custT="1"/>
      <dgm:spPr>
        <a:gradFill rotWithShape="0">
          <a:gsLst>
            <a:gs pos="0">
              <a:srgbClr val="9BBB59">
                <a:hueOff val="0"/>
                <a:satOff val="0"/>
                <a:alphaOff val="0"/>
                <a:shade val="51000"/>
                <a:satMod val="130000"/>
                <a:lumMod val="59000"/>
              </a:srgbClr>
            </a:gs>
            <a:gs pos="80000">
              <a:srgbClr val="9BBB59">
                <a:hueOff val="0"/>
                <a:satOff val="0"/>
                <a:alphaOff val="0"/>
                <a:shade val="93000"/>
                <a:satMod val="130000"/>
                <a:lumMod val="86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rot lat="0" lon="0" rev="20400000"/>
          </a:lightRig>
        </a:scene3d>
        <a:sp3d prstMaterial="plastic">
          <a:bevelT w="3810000" h="2540000" prst="artDeco"/>
        </a:sp3d>
      </dgm:spPr>
      <dgm:t>
        <a:bodyPr/>
        <a:lstStyle/>
        <a:p>
          <a:endParaRPr lang="en-US" sz="2000" b="1" dirty="0" smtClean="0">
            <a:solidFill>
              <a:schemeClr val="bg1"/>
            </a:solidFill>
            <a:effectLst>
              <a:outerShdw blurRad="50800" dist="50800" algn="l" rotWithShape="0">
                <a:prstClr val="black"/>
              </a:outerShdw>
            </a:effectLst>
            <a:latin typeface="Times New Roman" pitchFamily="18" charset="0"/>
            <a:ea typeface="+mn-ea"/>
            <a:cs typeface="Times New Roman" pitchFamily="18" charset="0"/>
          </a:endParaRPr>
        </a:p>
        <a:p>
          <a:r>
            <a:rPr lang="en-US" sz="2000" b="1" dirty="0" smtClean="0">
              <a:solidFill>
                <a:schemeClr val="bg1"/>
              </a:solidFill>
              <a:effectLst>
                <a:outerShdw blurRad="50800" dist="50800" algn="l" rotWithShape="0">
                  <a:prstClr val="black"/>
                </a:outerShdw>
              </a:effectLst>
              <a:latin typeface="Times New Roman" pitchFamily="18" charset="0"/>
              <a:ea typeface="+mn-ea"/>
              <a:cs typeface="Times New Roman" pitchFamily="18" charset="0"/>
            </a:rPr>
            <a:t>C</a:t>
          </a:r>
          <a:r>
            <a:rPr lang="vi-VN" sz="2000" b="1" dirty="0" smtClean="0">
              <a:solidFill>
                <a:schemeClr val="bg1"/>
              </a:solidFill>
              <a:effectLst>
                <a:outerShdw blurRad="50800" dist="50800" algn="l" rotWithShape="0">
                  <a:prstClr val="black"/>
                </a:outerShdw>
              </a:effectLst>
              <a:latin typeface="Times New Roman" pitchFamily="18" charset="0"/>
              <a:ea typeface="+mn-ea"/>
              <a:cs typeface="Times New Roman" pitchFamily="18" charset="0"/>
            </a:rPr>
            <a:t>ác đối tượng tham gia giáo dục dựa vào cộng đồng</a:t>
          </a:r>
          <a:endParaRPr lang="en-US" sz="2000" b="1" dirty="0" smtClean="0">
            <a:solidFill>
              <a:schemeClr val="bg1"/>
            </a:solidFill>
            <a:effectLst>
              <a:outerShdw blurRad="50800" dist="50800" algn="l" rotWithShape="0">
                <a:prstClr val="black"/>
              </a:outerShdw>
            </a:effectLst>
            <a:latin typeface="Times New Roman" pitchFamily="18" charset="0"/>
            <a:ea typeface="+mn-ea"/>
            <a:cs typeface="Times New Roman" pitchFamily="18" charset="0"/>
          </a:endParaRPr>
        </a:p>
        <a:p>
          <a:endParaRPr lang="en-US" sz="2800" b="1" dirty="0">
            <a:solidFill>
              <a:schemeClr val="bg1"/>
            </a:solidFill>
            <a:effectLst>
              <a:outerShdw blurRad="50800" dist="50800" algn="l" rotWithShape="0">
                <a:prstClr val="black"/>
              </a:outerShdw>
            </a:effectLst>
            <a:latin typeface="Times New Roman" pitchFamily="18" charset="0"/>
            <a:ea typeface="+mn-ea"/>
            <a:cs typeface="Times New Roman" pitchFamily="18" charset="0"/>
          </a:endParaRPr>
        </a:p>
      </dgm:t>
    </dgm:pt>
    <dgm:pt modelId="{5A4F46AA-E4C1-445D-9624-DD65ED159DF6}" type="parTrans" cxnId="{D7B4A36F-D968-436A-B72B-7BF8CB58E993}">
      <dgm:prSet/>
      <dgm:spPr/>
      <dgm:t>
        <a:bodyPr/>
        <a:lstStyle/>
        <a:p>
          <a:endParaRPr lang="en-US">
            <a:latin typeface="Times New Roman" pitchFamily="18" charset="0"/>
            <a:cs typeface="Times New Roman" pitchFamily="18" charset="0"/>
          </a:endParaRPr>
        </a:p>
      </dgm:t>
    </dgm:pt>
    <dgm:pt modelId="{3C1CB08C-C136-4ACA-86DE-2C0FA04B79F1}" type="sibTrans" cxnId="{D7B4A36F-D968-436A-B72B-7BF8CB58E993}">
      <dgm:prSet/>
      <dgm:spPr/>
      <dgm:t>
        <a:bodyPr/>
        <a:lstStyle/>
        <a:p>
          <a:endParaRPr lang="en-US">
            <a:latin typeface="Times New Roman" pitchFamily="18" charset="0"/>
            <a:cs typeface="Times New Roman" pitchFamily="18" charset="0"/>
          </a:endParaRPr>
        </a:p>
      </dgm:t>
    </dgm:pt>
    <dgm:pt modelId="{7348FF48-6573-4347-B135-D8B86211BBA5}">
      <dgm:prSet phldrT="[Text]" custT="1"/>
      <dgm:spPr>
        <a:xfrm>
          <a:off x="3074003" y="1211"/>
          <a:ext cx="1319592" cy="1319592"/>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sz="2400" b="1" dirty="0" smtClean="0">
              <a:solidFill>
                <a:sysClr val="window" lastClr="FFFFFF"/>
              </a:solidFill>
              <a:latin typeface="Times New Roman" pitchFamily="18" charset="0"/>
              <a:ea typeface="+mn-ea"/>
              <a:cs typeface="Times New Roman" pitchFamily="18" charset="0"/>
            </a:rPr>
            <a:t>Cha </a:t>
          </a:r>
          <a:r>
            <a:rPr lang="en-US" sz="2400" b="1" dirty="0" err="1" smtClean="0">
              <a:solidFill>
                <a:sysClr val="window" lastClr="FFFFFF"/>
              </a:solidFill>
              <a:latin typeface="Times New Roman" pitchFamily="18" charset="0"/>
              <a:ea typeface="+mn-ea"/>
              <a:cs typeface="Times New Roman" pitchFamily="18" charset="0"/>
            </a:rPr>
            <a:t>mẹ</a:t>
          </a:r>
          <a:r>
            <a:rPr lang="en-US" sz="2400" b="1" dirty="0" smtClean="0">
              <a:solidFill>
                <a:sysClr val="window" lastClr="FFFFFF"/>
              </a:solidFill>
              <a:latin typeface="Times New Roman" pitchFamily="18" charset="0"/>
              <a:ea typeface="+mn-ea"/>
              <a:cs typeface="Times New Roman" pitchFamily="18" charset="0"/>
            </a:rPr>
            <a:t> </a:t>
          </a:r>
          <a:r>
            <a:rPr lang="en-US" sz="2400" b="1" dirty="0" err="1" smtClean="0">
              <a:solidFill>
                <a:sysClr val="window" lastClr="FFFFFF"/>
              </a:solidFill>
              <a:latin typeface="Times New Roman" pitchFamily="18" charset="0"/>
              <a:ea typeface="+mn-ea"/>
              <a:cs typeface="Times New Roman" pitchFamily="18" charset="0"/>
            </a:rPr>
            <a:t>trẻ</a:t>
          </a:r>
          <a:endParaRPr lang="en-US" sz="2400" b="1" dirty="0">
            <a:solidFill>
              <a:sysClr val="window" lastClr="FFFFFF"/>
            </a:solidFill>
            <a:latin typeface="Times New Roman" pitchFamily="18" charset="0"/>
            <a:ea typeface="+mn-ea"/>
            <a:cs typeface="Times New Roman" pitchFamily="18" charset="0"/>
          </a:endParaRPr>
        </a:p>
      </dgm:t>
    </dgm:pt>
    <dgm:pt modelId="{376B1D05-569D-493A-AB3E-4890D54B522F}" type="parTrans" cxnId="{8422202C-E9DB-4C7C-93DB-26096FCFE0EF}">
      <dgm:prSet/>
      <dgm:spPr/>
      <dgm:t>
        <a:bodyPr/>
        <a:lstStyle/>
        <a:p>
          <a:endParaRPr lang="en-US">
            <a:latin typeface="Times New Roman" pitchFamily="18" charset="0"/>
            <a:cs typeface="Times New Roman" pitchFamily="18" charset="0"/>
          </a:endParaRPr>
        </a:p>
      </dgm:t>
    </dgm:pt>
    <dgm:pt modelId="{7509A90B-9C0C-46C2-89C2-BC49D304A4D7}" type="sibTrans" cxnId="{8422202C-E9DB-4C7C-93DB-26096FCFE0EF}">
      <dgm:prSet/>
      <dgm:spPr>
        <a:xfrm>
          <a:off x="1684283" y="613502"/>
          <a:ext cx="4099032" cy="4099032"/>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endParaRPr lang="en-US">
            <a:latin typeface="Times New Roman" pitchFamily="18" charset="0"/>
            <a:cs typeface="Times New Roman" pitchFamily="18" charset="0"/>
          </a:endParaRPr>
        </a:p>
      </dgm:t>
    </dgm:pt>
    <dgm:pt modelId="{309EC081-C14F-4365-AB5E-77C8177ED14E}">
      <dgm:prSet phldrT="[Text]" custT="1"/>
      <dgm:spPr>
        <a:xfrm>
          <a:off x="4978029" y="1384567"/>
          <a:ext cx="1319592" cy="1319592"/>
        </a:xfrm>
        <a:gradFill rotWithShape="0">
          <a:gsLst>
            <a:gs pos="0">
              <a:srgbClr val="8064A2">
                <a:hueOff val="-1116192"/>
                <a:satOff val="6725"/>
                <a:lumOff val="539"/>
                <a:alphaOff val="0"/>
                <a:shade val="51000"/>
                <a:satMod val="130000"/>
              </a:srgbClr>
            </a:gs>
            <a:gs pos="80000">
              <a:srgbClr val="8064A2">
                <a:hueOff val="-1116192"/>
                <a:satOff val="6725"/>
                <a:lumOff val="539"/>
                <a:alphaOff val="0"/>
                <a:shade val="93000"/>
                <a:satMod val="130000"/>
              </a:srgbClr>
            </a:gs>
            <a:gs pos="100000">
              <a:srgbClr val="8064A2">
                <a:hueOff val="-1116192"/>
                <a:satOff val="6725"/>
                <a:lumOff val="53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vi-VN" sz="2000" b="1" dirty="0" smtClean="0">
              <a:solidFill>
                <a:sysClr val="window" lastClr="FFFFFF"/>
              </a:solidFill>
              <a:latin typeface="Times New Roman" pitchFamily="18" charset="0"/>
              <a:ea typeface="+mn-ea"/>
              <a:cs typeface="Times New Roman" pitchFamily="18" charset="0"/>
            </a:rPr>
            <a:t>Nhà trường</a:t>
          </a:r>
          <a:endParaRPr lang="en-US" sz="2000" b="1" dirty="0">
            <a:solidFill>
              <a:sysClr val="window" lastClr="FFFFFF"/>
            </a:solidFill>
            <a:latin typeface="Times New Roman" pitchFamily="18" charset="0"/>
            <a:ea typeface="+mn-ea"/>
            <a:cs typeface="Times New Roman" pitchFamily="18" charset="0"/>
          </a:endParaRPr>
        </a:p>
      </dgm:t>
    </dgm:pt>
    <dgm:pt modelId="{DFFC468D-66D5-4E43-90B9-00B9C5E877F8}" type="parTrans" cxnId="{DCC83300-AAEF-4717-882A-4DE3459B07BB}">
      <dgm:prSet/>
      <dgm:spPr/>
      <dgm:t>
        <a:bodyPr/>
        <a:lstStyle/>
        <a:p>
          <a:endParaRPr lang="en-US">
            <a:latin typeface="Times New Roman" pitchFamily="18" charset="0"/>
            <a:cs typeface="Times New Roman" pitchFamily="18" charset="0"/>
          </a:endParaRPr>
        </a:p>
      </dgm:t>
    </dgm:pt>
    <dgm:pt modelId="{068F367B-FE5B-4CF0-AB68-9BB59907461F}" type="sibTrans" cxnId="{DCC83300-AAEF-4717-882A-4DE3459B07BB}">
      <dgm:prSet/>
      <dgm:spPr>
        <a:xfrm>
          <a:off x="1684283" y="613502"/>
          <a:ext cx="4099032" cy="4099032"/>
        </a:xfrm>
        <a:gradFill rotWithShape="0">
          <a:gsLst>
            <a:gs pos="0">
              <a:srgbClr val="8064A2">
                <a:hueOff val="-1116192"/>
                <a:satOff val="6725"/>
                <a:lumOff val="539"/>
                <a:alphaOff val="0"/>
                <a:shade val="51000"/>
                <a:satMod val="130000"/>
              </a:srgbClr>
            </a:gs>
            <a:gs pos="80000">
              <a:srgbClr val="8064A2">
                <a:hueOff val="-1116192"/>
                <a:satOff val="6725"/>
                <a:lumOff val="539"/>
                <a:alphaOff val="0"/>
                <a:shade val="93000"/>
                <a:satMod val="130000"/>
              </a:srgbClr>
            </a:gs>
            <a:gs pos="100000">
              <a:srgbClr val="8064A2">
                <a:hueOff val="-1116192"/>
                <a:satOff val="6725"/>
                <a:lumOff val="53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endParaRPr lang="en-US">
            <a:latin typeface="Times New Roman" pitchFamily="18" charset="0"/>
            <a:cs typeface="Times New Roman" pitchFamily="18" charset="0"/>
          </a:endParaRPr>
        </a:p>
      </dgm:t>
    </dgm:pt>
    <dgm:pt modelId="{8B3CD89D-A6CB-4EC4-B534-24E69E8D9AFB}">
      <dgm:prSet phldrT="[Text]" custT="1"/>
      <dgm:spPr>
        <a:xfrm>
          <a:off x="1169978" y="1384567"/>
          <a:ext cx="1319592" cy="1319592"/>
        </a:xfrm>
        <a:gradFill rotWithShape="0">
          <a:gsLst>
            <a:gs pos="0">
              <a:srgbClr val="8064A2">
                <a:hueOff val="-4464770"/>
                <a:satOff val="26899"/>
                <a:lumOff val="2156"/>
                <a:alphaOff val="0"/>
                <a:shade val="51000"/>
                <a:satMod val="130000"/>
              </a:srgbClr>
            </a:gs>
            <a:gs pos="80000">
              <a:srgbClr val="8064A2">
                <a:hueOff val="-4464770"/>
                <a:satOff val="26899"/>
                <a:lumOff val="2156"/>
                <a:alphaOff val="0"/>
                <a:shade val="93000"/>
                <a:satMod val="130000"/>
              </a:srgbClr>
            </a:gs>
            <a:gs pos="100000">
              <a:srgbClr val="8064A2">
                <a:hueOff val="-4464770"/>
                <a:satOff val="26899"/>
                <a:lumOff val="215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vi-VN" sz="2400" b="1" dirty="0" smtClean="0">
              <a:solidFill>
                <a:sysClr val="window" lastClr="FFFFFF"/>
              </a:solidFill>
              <a:latin typeface="Times New Roman" pitchFamily="18" charset="0"/>
              <a:ea typeface="+mn-ea"/>
              <a:cs typeface="Times New Roman" pitchFamily="18" charset="0"/>
            </a:rPr>
            <a:t>Cộng đồng</a:t>
          </a:r>
          <a:endParaRPr lang="en-US" sz="2400" dirty="0">
            <a:solidFill>
              <a:sysClr val="window" lastClr="FFFFFF"/>
            </a:solidFill>
            <a:latin typeface="Times New Roman" pitchFamily="18" charset="0"/>
            <a:ea typeface="+mn-ea"/>
            <a:cs typeface="Times New Roman" pitchFamily="18" charset="0"/>
          </a:endParaRPr>
        </a:p>
      </dgm:t>
    </dgm:pt>
    <dgm:pt modelId="{875AEC72-E904-4CC3-BD90-C6A7F8A169FF}" type="parTrans" cxnId="{B8BBE044-537D-49B2-8FED-6D3D6D3C5F52}">
      <dgm:prSet/>
      <dgm:spPr/>
      <dgm:t>
        <a:bodyPr/>
        <a:lstStyle/>
        <a:p>
          <a:endParaRPr lang="en-US">
            <a:latin typeface="Times New Roman" pitchFamily="18" charset="0"/>
            <a:cs typeface="Times New Roman" pitchFamily="18" charset="0"/>
          </a:endParaRPr>
        </a:p>
      </dgm:t>
    </dgm:pt>
    <dgm:pt modelId="{3F8D821A-6D43-4398-A034-5D68210854A5}" type="sibTrans" cxnId="{B8BBE044-537D-49B2-8FED-6D3D6D3C5F52}">
      <dgm:prSet/>
      <dgm:spPr>
        <a:xfrm>
          <a:off x="1684283" y="613502"/>
          <a:ext cx="4099032" cy="4099032"/>
        </a:xfrm>
        <a:gradFill rotWithShape="0">
          <a:gsLst>
            <a:gs pos="0">
              <a:srgbClr val="8064A2">
                <a:hueOff val="-4464770"/>
                <a:satOff val="26899"/>
                <a:lumOff val="2156"/>
                <a:alphaOff val="0"/>
                <a:shade val="51000"/>
                <a:satMod val="130000"/>
              </a:srgbClr>
            </a:gs>
            <a:gs pos="80000">
              <a:srgbClr val="8064A2">
                <a:hueOff val="-4464770"/>
                <a:satOff val="26899"/>
                <a:lumOff val="2156"/>
                <a:alphaOff val="0"/>
                <a:shade val="93000"/>
                <a:satMod val="130000"/>
              </a:srgbClr>
            </a:gs>
            <a:gs pos="100000">
              <a:srgbClr val="8064A2">
                <a:hueOff val="-4464770"/>
                <a:satOff val="26899"/>
                <a:lumOff val="215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endParaRPr lang="en-US">
            <a:latin typeface="Times New Roman" pitchFamily="18" charset="0"/>
            <a:cs typeface="Times New Roman" pitchFamily="18" charset="0"/>
          </a:endParaRPr>
        </a:p>
      </dgm:t>
    </dgm:pt>
    <dgm:pt modelId="{DC406B86-3B9E-446B-8CDE-E6A19215F3C4}" type="pres">
      <dgm:prSet presAssocID="{513D702B-F7C7-4C9A-84C4-FA02C2CC7DCA}" presName="Name0" presStyleCnt="0">
        <dgm:presLayoutVars>
          <dgm:chMax val="1"/>
          <dgm:dir/>
          <dgm:animLvl val="ctr"/>
          <dgm:resizeHandles val="exact"/>
        </dgm:presLayoutVars>
      </dgm:prSet>
      <dgm:spPr/>
      <dgm:t>
        <a:bodyPr/>
        <a:lstStyle/>
        <a:p>
          <a:endParaRPr lang="en-US"/>
        </a:p>
      </dgm:t>
    </dgm:pt>
    <dgm:pt modelId="{A9662EB9-60EA-4C16-9ED6-E5ABAA1322BC}" type="pres">
      <dgm:prSet presAssocID="{0DAFD599-CFDC-4CB9-BB14-23138F35C917}" presName="centerShape" presStyleLbl="node0" presStyleIdx="0" presStyleCnt="1" custScaleX="125638" custScaleY="116673"/>
      <dgm:spPr>
        <a:xfrm>
          <a:off x="2791234" y="1720453"/>
          <a:ext cx="1885131" cy="1885131"/>
        </a:xfrm>
        <a:prstGeom prst="ellipse">
          <a:avLst/>
        </a:prstGeom>
      </dgm:spPr>
      <dgm:t>
        <a:bodyPr/>
        <a:lstStyle/>
        <a:p>
          <a:endParaRPr lang="en-US"/>
        </a:p>
      </dgm:t>
    </dgm:pt>
    <dgm:pt modelId="{D5A15665-17B6-49E8-92B9-7099824338D8}" type="pres">
      <dgm:prSet presAssocID="{7348FF48-6573-4347-B135-D8B86211BBA5}" presName="node" presStyleLbl="node1" presStyleIdx="0" presStyleCnt="3" custScaleX="110537">
        <dgm:presLayoutVars>
          <dgm:bulletEnabled val="1"/>
        </dgm:presLayoutVars>
      </dgm:prSet>
      <dgm:spPr>
        <a:prstGeom prst="ellipse">
          <a:avLst/>
        </a:prstGeom>
      </dgm:spPr>
      <dgm:t>
        <a:bodyPr/>
        <a:lstStyle/>
        <a:p>
          <a:endParaRPr lang="en-US"/>
        </a:p>
      </dgm:t>
    </dgm:pt>
    <dgm:pt modelId="{92E387FB-8FA6-4DBF-ABE9-F87F43C188DC}" type="pres">
      <dgm:prSet presAssocID="{7348FF48-6573-4347-B135-D8B86211BBA5}" presName="dummy" presStyleCnt="0"/>
      <dgm:spPr/>
    </dgm:pt>
    <dgm:pt modelId="{8228FF21-17F5-4FE6-8274-4BE6E55F78CA}" type="pres">
      <dgm:prSet presAssocID="{7509A90B-9C0C-46C2-89C2-BC49D304A4D7}" presName="sibTrans" presStyleLbl="sibTrans2D1" presStyleIdx="0" presStyleCnt="3" custAng="1080685" custScaleX="121710" custScaleY="129560" custLinFactNeighborX="-16114" custLinFactNeighborY="16850"/>
      <dgm:spPr>
        <a:prstGeom prst="blockArc">
          <a:avLst>
            <a:gd name="adj1" fmla="val 16200000"/>
            <a:gd name="adj2" fmla="val 20520000"/>
            <a:gd name="adj3" fmla="val 4636"/>
          </a:avLst>
        </a:prstGeom>
      </dgm:spPr>
      <dgm:t>
        <a:bodyPr/>
        <a:lstStyle/>
        <a:p>
          <a:endParaRPr lang="en-US"/>
        </a:p>
      </dgm:t>
    </dgm:pt>
    <dgm:pt modelId="{B64E0E6B-77E2-4699-B495-8B12EF34308C}" type="pres">
      <dgm:prSet presAssocID="{309EC081-C14F-4365-AB5E-77C8177ED14E}" presName="node" presStyleLbl="node1" presStyleIdx="1" presStyleCnt="3" custScaleX="153295" custScaleY="115174" custRadScaleRad="119316" custRadScaleInc="2706">
        <dgm:presLayoutVars>
          <dgm:bulletEnabled val="1"/>
        </dgm:presLayoutVars>
      </dgm:prSet>
      <dgm:spPr>
        <a:prstGeom prst="ellipse">
          <a:avLst/>
        </a:prstGeom>
      </dgm:spPr>
      <dgm:t>
        <a:bodyPr/>
        <a:lstStyle/>
        <a:p>
          <a:endParaRPr lang="en-US"/>
        </a:p>
      </dgm:t>
    </dgm:pt>
    <dgm:pt modelId="{F0053EC4-2CA6-46D2-8AA1-97444EA20C47}" type="pres">
      <dgm:prSet presAssocID="{309EC081-C14F-4365-AB5E-77C8177ED14E}" presName="dummy" presStyleCnt="0"/>
      <dgm:spPr/>
    </dgm:pt>
    <dgm:pt modelId="{F063537D-A405-4A44-963C-29F186A5AC3B}" type="pres">
      <dgm:prSet presAssocID="{068F367B-FE5B-4CF0-AB68-9BB59907461F}" presName="sibTrans" presStyleLbl="sibTrans2D1" presStyleIdx="1" presStyleCnt="3" custAng="4735776" custScaleX="144478" custScaleY="165034" custLinFactNeighborX="4229" custLinFactNeighborY="-44448"/>
      <dgm:spPr>
        <a:prstGeom prst="blockArc">
          <a:avLst>
            <a:gd name="adj1" fmla="val 20520000"/>
            <a:gd name="adj2" fmla="val 3240000"/>
            <a:gd name="adj3" fmla="val 4636"/>
          </a:avLst>
        </a:prstGeom>
      </dgm:spPr>
      <dgm:t>
        <a:bodyPr/>
        <a:lstStyle/>
        <a:p>
          <a:endParaRPr lang="en-US"/>
        </a:p>
      </dgm:t>
    </dgm:pt>
    <dgm:pt modelId="{B65581A9-C36E-47EE-921E-AFA089CE7AF3}" type="pres">
      <dgm:prSet presAssocID="{8B3CD89D-A6CB-4EC4-B534-24E69E8D9AFB}" presName="node" presStyleLbl="node1" presStyleIdx="2" presStyleCnt="3" custScaleX="140166" custScaleY="100183" custRadScaleRad="110530" custRadScaleInc="11755">
        <dgm:presLayoutVars>
          <dgm:bulletEnabled val="1"/>
        </dgm:presLayoutVars>
      </dgm:prSet>
      <dgm:spPr>
        <a:prstGeom prst="ellipse">
          <a:avLst/>
        </a:prstGeom>
      </dgm:spPr>
      <dgm:t>
        <a:bodyPr/>
        <a:lstStyle/>
        <a:p>
          <a:endParaRPr lang="en-US"/>
        </a:p>
      </dgm:t>
    </dgm:pt>
    <dgm:pt modelId="{AEE5C71D-EB7C-4B9E-B59C-3221F5F82B42}" type="pres">
      <dgm:prSet presAssocID="{8B3CD89D-A6CB-4EC4-B534-24E69E8D9AFB}" presName="dummy" presStyleCnt="0"/>
      <dgm:spPr/>
    </dgm:pt>
    <dgm:pt modelId="{B294E69B-8B65-4C51-B271-3BDC92C54987}" type="pres">
      <dgm:prSet presAssocID="{3F8D821A-6D43-4398-A034-5D68210854A5}" presName="sibTrans" presStyleLbl="sibTrans2D1" presStyleIdx="2" presStyleCnt="3" custAng="20750615" custScaleX="114757" custScaleY="122297" custLinFactNeighborX="7163" custLinFactNeighborY="13914"/>
      <dgm:spPr>
        <a:prstGeom prst="blockArc">
          <a:avLst>
            <a:gd name="adj1" fmla="val 11880000"/>
            <a:gd name="adj2" fmla="val 16200000"/>
            <a:gd name="adj3" fmla="val 4636"/>
          </a:avLst>
        </a:prstGeom>
      </dgm:spPr>
      <dgm:t>
        <a:bodyPr/>
        <a:lstStyle/>
        <a:p>
          <a:endParaRPr lang="en-US"/>
        </a:p>
      </dgm:t>
    </dgm:pt>
  </dgm:ptLst>
  <dgm:cxnLst>
    <dgm:cxn modelId="{8E57B510-26DE-48B2-8D75-E70C108245BB}" type="presOf" srcId="{8B3CD89D-A6CB-4EC4-B534-24E69E8D9AFB}" destId="{B65581A9-C36E-47EE-921E-AFA089CE7AF3}" srcOrd="0" destOrd="0" presId="urn:microsoft.com/office/officeart/2005/8/layout/radial6"/>
    <dgm:cxn modelId="{17C76ECE-CC16-4831-8B4A-49651EF31A22}" type="presOf" srcId="{7509A90B-9C0C-46C2-89C2-BC49D304A4D7}" destId="{8228FF21-17F5-4FE6-8274-4BE6E55F78CA}" srcOrd="0" destOrd="0" presId="urn:microsoft.com/office/officeart/2005/8/layout/radial6"/>
    <dgm:cxn modelId="{DCC83300-AAEF-4717-882A-4DE3459B07BB}" srcId="{0DAFD599-CFDC-4CB9-BB14-23138F35C917}" destId="{309EC081-C14F-4365-AB5E-77C8177ED14E}" srcOrd="1" destOrd="0" parTransId="{DFFC468D-66D5-4E43-90B9-00B9C5E877F8}" sibTransId="{068F367B-FE5B-4CF0-AB68-9BB59907461F}"/>
    <dgm:cxn modelId="{0F91A5EF-AEA9-423F-9FBF-80EC30901864}" type="presOf" srcId="{513D702B-F7C7-4C9A-84C4-FA02C2CC7DCA}" destId="{DC406B86-3B9E-446B-8CDE-E6A19215F3C4}" srcOrd="0" destOrd="0" presId="urn:microsoft.com/office/officeart/2005/8/layout/radial6"/>
    <dgm:cxn modelId="{8422202C-E9DB-4C7C-93DB-26096FCFE0EF}" srcId="{0DAFD599-CFDC-4CB9-BB14-23138F35C917}" destId="{7348FF48-6573-4347-B135-D8B86211BBA5}" srcOrd="0" destOrd="0" parTransId="{376B1D05-569D-493A-AB3E-4890D54B522F}" sibTransId="{7509A90B-9C0C-46C2-89C2-BC49D304A4D7}"/>
    <dgm:cxn modelId="{B8BBE044-537D-49B2-8FED-6D3D6D3C5F52}" srcId="{0DAFD599-CFDC-4CB9-BB14-23138F35C917}" destId="{8B3CD89D-A6CB-4EC4-B534-24E69E8D9AFB}" srcOrd="2" destOrd="0" parTransId="{875AEC72-E904-4CC3-BD90-C6A7F8A169FF}" sibTransId="{3F8D821A-6D43-4398-A034-5D68210854A5}"/>
    <dgm:cxn modelId="{0871E00C-0D11-4798-8222-97C888AD4EA3}" type="presOf" srcId="{068F367B-FE5B-4CF0-AB68-9BB59907461F}" destId="{F063537D-A405-4A44-963C-29F186A5AC3B}" srcOrd="0" destOrd="0" presId="urn:microsoft.com/office/officeart/2005/8/layout/radial6"/>
    <dgm:cxn modelId="{A805EAB2-FBBE-4317-988F-57D1960CCB15}" type="presOf" srcId="{0DAFD599-CFDC-4CB9-BB14-23138F35C917}" destId="{A9662EB9-60EA-4C16-9ED6-E5ABAA1322BC}" srcOrd="0" destOrd="0" presId="urn:microsoft.com/office/officeart/2005/8/layout/radial6"/>
    <dgm:cxn modelId="{9BEF2789-1F7A-4CD2-98F7-65D24F682527}" type="presOf" srcId="{309EC081-C14F-4365-AB5E-77C8177ED14E}" destId="{B64E0E6B-77E2-4699-B495-8B12EF34308C}" srcOrd="0" destOrd="0" presId="urn:microsoft.com/office/officeart/2005/8/layout/radial6"/>
    <dgm:cxn modelId="{96208FD7-3634-44A9-98C3-CCB2C0D6AD70}" type="presOf" srcId="{7348FF48-6573-4347-B135-D8B86211BBA5}" destId="{D5A15665-17B6-49E8-92B9-7099824338D8}" srcOrd="0" destOrd="0" presId="urn:microsoft.com/office/officeart/2005/8/layout/radial6"/>
    <dgm:cxn modelId="{65984622-00F5-453D-B088-BD68D1EB946B}" type="presOf" srcId="{3F8D821A-6D43-4398-A034-5D68210854A5}" destId="{B294E69B-8B65-4C51-B271-3BDC92C54987}" srcOrd="0" destOrd="0" presId="urn:microsoft.com/office/officeart/2005/8/layout/radial6"/>
    <dgm:cxn modelId="{D7B4A36F-D968-436A-B72B-7BF8CB58E993}" srcId="{513D702B-F7C7-4C9A-84C4-FA02C2CC7DCA}" destId="{0DAFD599-CFDC-4CB9-BB14-23138F35C917}" srcOrd="0" destOrd="0" parTransId="{5A4F46AA-E4C1-445D-9624-DD65ED159DF6}" sibTransId="{3C1CB08C-C136-4ACA-86DE-2C0FA04B79F1}"/>
    <dgm:cxn modelId="{D7C764E1-32E0-4A5D-8EFE-66A642FEC9C9}" type="presParOf" srcId="{DC406B86-3B9E-446B-8CDE-E6A19215F3C4}" destId="{A9662EB9-60EA-4C16-9ED6-E5ABAA1322BC}" srcOrd="0" destOrd="0" presId="urn:microsoft.com/office/officeart/2005/8/layout/radial6"/>
    <dgm:cxn modelId="{09E33CD7-DB65-4B68-BC3A-9165A33492F4}" type="presParOf" srcId="{DC406B86-3B9E-446B-8CDE-E6A19215F3C4}" destId="{D5A15665-17B6-49E8-92B9-7099824338D8}" srcOrd="1" destOrd="0" presId="urn:microsoft.com/office/officeart/2005/8/layout/radial6"/>
    <dgm:cxn modelId="{35177269-7CF5-4AD7-9157-A0C60D645C58}" type="presParOf" srcId="{DC406B86-3B9E-446B-8CDE-E6A19215F3C4}" destId="{92E387FB-8FA6-4DBF-ABE9-F87F43C188DC}" srcOrd="2" destOrd="0" presId="urn:microsoft.com/office/officeart/2005/8/layout/radial6"/>
    <dgm:cxn modelId="{CB4A30CF-D24D-413C-8B63-DBFC79AD1B94}" type="presParOf" srcId="{DC406B86-3B9E-446B-8CDE-E6A19215F3C4}" destId="{8228FF21-17F5-4FE6-8274-4BE6E55F78CA}" srcOrd="3" destOrd="0" presId="urn:microsoft.com/office/officeart/2005/8/layout/radial6"/>
    <dgm:cxn modelId="{BC6208B1-EABC-4649-B41A-F29C999DA5BF}" type="presParOf" srcId="{DC406B86-3B9E-446B-8CDE-E6A19215F3C4}" destId="{B64E0E6B-77E2-4699-B495-8B12EF34308C}" srcOrd="4" destOrd="0" presId="urn:microsoft.com/office/officeart/2005/8/layout/radial6"/>
    <dgm:cxn modelId="{23FDA8BA-E480-4570-9D8E-FBF5B3E500A1}" type="presParOf" srcId="{DC406B86-3B9E-446B-8CDE-E6A19215F3C4}" destId="{F0053EC4-2CA6-46D2-8AA1-97444EA20C47}" srcOrd="5" destOrd="0" presId="urn:microsoft.com/office/officeart/2005/8/layout/radial6"/>
    <dgm:cxn modelId="{80483BE5-E6DC-43B4-8DF6-51D31E3C0D43}" type="presParOf" srcId="{DC406B86-3B9E-446B-8CDE-E6A19215F3C4}" destId="{F063537D-A405-4A44-963C-29F186A5AC3B}" srcOrd="6" destOrd="0" presId="urn:microsoft.com/office/officeart/2005/8/layout/radial6"/>
    <dgm:cxn modelId="{EE1AA266-BF6D-4C54-9F51-33822674B1FA}" type="presParOf" srcId="{DC406B86-3B9E-446B-8CDE-E6A19215F3C4}" destId="{B65581A9-C36E-47EE-921E-AFA089CE7AF3}" srcOrd="7" destOrd="0" presId="urn:microsoft.com/office/officeart/2005/8/layout/radial6"/>
    <dgm:cxn modelId="{2D6F10C8-3682-4DD8-9E92-F668E0320005}" type="presParOf" srcId="{DC406B86-3B9E-446B-8CDE-E6A19215F3C4}" destId="{AEE5C71D-EB7C-4B9E-B59C-3221F5F82B42}" srcOrd="8" destOrd="0" presId="urn:microsoft.com/office/officeart/2005/8/layout/radial6"/>
    <dgm:cxn modelId="{0EB536DD-9B19-4D22-94DD-4729A1B431C2}" type="presParOf" srcId="{DC406B86-3B9E-446B-8CDE-E6A19215F3C4}" destId="{B294E69B-8B65-4C51-B271-3BDC92C54987}" srcOrd="9" destOrd="0" presId="urn:microsoft.com/office/officeart/2005/8/layout/radial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4E69B-8B65-4C51-B271-3BDC92C54987}">
      <dsp:nvSpPr>
        <dsp:cNvPr id="0" name=""/>
        <dsp:cNvSpPr/>
      </dsp:nvSpPr>
      <dsp:spPr>
        <a:xfrm rot="20750615">
          <a:off x="1227452" y="629811"/>
          <a:ext cx="4159623" cy="4432927"/>
        </a:xfrm>
        <a:prstGeom prst="blockArc">
          <a:avLst>
            <a:gd name="adj1" fmla="val 11880000"/>
            <a:gd name="adj2" fmla="val 16200000"/>
            <a:gd name="adj3" fmla="val 4636"/>
          </a:avLst>
        </a:prstGeom>
        <a:gradFill rotWithShape="0">
          <a:gsLst>
            <a:gs pos="0">
              <a:srgbClr val="8064A2">
                <a:hueOff val="-4464770"/>
                <a:satOff val="26899"/>
                <a:lumOff val="2156"/>
                <a:alphaOff val="0"/>
                <a:shade val="51000"/>
                <a:satMod val="130000"/>
              </a:srgbClr>
            </a:gs>
            <a:gs pos="80000">
              <a:srgbClr val="8064A2">
                <a:hueOff val="-4464770"/>
                <a:satOff val="26899"/>
                <a:lumOff val="2156"/>
                <a:alphaOff val="0"/>
                <a:shade val="93000"/>
                <a:satMod val="130000"/>
              </a:srgbClr>
            </a:gs>
            <a:gs pos="100000">
              <a:srgbClr val="8064A2">
                <a:hueOff val="-4464770"/>
                <a:satOff val="26899"/>
                <a:lumOff val="215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063537D-A405-4A44-963C-29F186A5AC3B}">
      <dsp:nvSpPr>
        <dsp:cNvPr id="0" name=""/>
        <dsp:cNvSpPr/>
      </dsp:nvSpPr>
      <dsp:spPr>
        <a:xfrm rot="4735776">
          <a:off x="786634" y="-1342646"/>
          <a:ext cx="5304072" cy="6058724"/>
        </a:xfrm>
        <a:prstGeom prst="blockArc">
          <a:avLst>
            <a:gd name="adj1" fmla="val 20520000"/>
            <a:gd name="adj2" fmla="val 3240000"/>
            <a:gd name="adj3" fmla="val 4636"/>
          </a:avLst>
        </a:prstGeom>
        <a:gradFill rotWithShape="0">
          <a:gsLst>
            <a:gs pos="0">
              <a:srgbClr val="8064A2">
                <a:hueOff val="-1116192"/>
                <a:satOff val="6725"/>
                <a:lumOff val="539"/>
                <a:alphaOff val="0"/>
                <a:shade val="51000"/>
                <a:satMod val="130000"/>
              </a:srgbClr>
            </a:gs>
            <a:gs pos="80000">
              <a:srgbClr val="8064A2">
                <a:hueOff val="-1116192"/>
                <a:satOff val="6725"/>
                <a:lumOff val="539"/>
                <a:alphaOff val="0"/>
                <a:shade val="93000"/>
                <a:satMod val="130000"/>
              </a:srgbClr>
            </a:gs>
            <a:gs pos="100000">
              <a:srgbClr val="8064A2">
                <a:hueOff val="-1116192"/>
                <a:satOff val="6725"/>
                <a:lumOff val="53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228FF21-17F5-4FE6-8274-4BE6E55F78CA}">
      <dsp:nvSpPr>
        <dsp:cNvPr id="0" name=""/>
        <dsp:cNvSpPr/>
      </dsp:nvSpPr>
      <dsp:spPr>
        <a:xfrm rot="1080685">
          <a:off x="939012" y="555518"/>
          <a:ext cx="4411650" cy="4696190"/>
        </a:xfrm>
        <a:prstGeom prst="blockArc">
          <a:avLst>
            <a:gd name="adj1" fmla="val 16200000"/>
            <a:gd name="adj2" fmla="val 20520000"/>
            <a:gd name="adj3" fmla="val 4636"/>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9662EB9-60EA-4C16-9ED6-E5ABAA1322BC}">
      <dsp:nvSpPr>
        <dsp:cNvPr id="0" name=""/>
        <dsp:cNvSpPr/>
      </dsp:nvSpPr>
      <dsp:spPr>
        <a:xfrm>
          <a:off x="2216260" y="1382668"/>
          <a:ext cx="2094382" cy="1944936"/>
        </a:xfrm>
        <a:prstGeom prst="ellipse">
          <a:avLst/>
        </a:prstGeom>
        <a:gradFill rotWithShape="0">
          <a:gsLst>
            <a:gs pos="0">
              <a:srgbClr val="9BBB59">
                <a:hueOff val="0"/>
                <a:satOff val="0"/>
                <a:alphaOff val="0"/>
                <a:shade val="51000"/>
                <a:satMod val="130000"/>
                <a:lumMod val="59000"/>
              </a:srgbClr>
            </a:gs>
            <a:gs pos="80000">
              <a:srgbClr val="9BBB59">
                <a:hueOff val="0"/>
                <a:satOff val="0"/>
                <a:alphaOff val="0"/>
                <a:shade val="93000"/>
                <a:satMod val="130000"/>
                <a:lumMod val="86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rot lat="0" lon="0" rev="20400000"/>
          </a:lightRig>
        </a:scene3d>
        <a:sp3d prstMaterial="plastic">
          <a:bevelT w="3810000" h="2540000" prst="artDeco"/>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b="1" kern="1200" dirty="0" smtClean="0">
            <a:solidFill>
              <a:schemeClr val="bg1"/>
            </a:solidFill>
            <a:effectLst>
              <a:outerShdw blurRad="50800" dist="50800" algn="l" rotWithShape="0">
                <a:prstClr val="black"/>
              </a:outerShdw>
            </a:effectLst>
            <a:latin typeface="Times New Roman" pitchFamily="18" charset="0"/>
            <a:ea typeface="+mn-ea"/>
            <a:cs typeface="Times New Roman" pitchFamily="18" charset="0"/>
          </a:endParaRPr>
        </a:p>
        <a:p>
          <a:pPr lvl="0" algn="ctr" defTabSz="889000">
            <a:lnSpc>
              <a:spcPct val="90000"/>
            </a:lnSpc>
            <a:spcBef>
              <a:spcPct val="0"/>
            </a:spcBef>
            <a:spcAft>
              <a:spcPct val="35000"/>
            </a:spcAft>
          </a:pPr>
          <a:r>
            <a:rPr lang="en-US" sz="2000" b="1" kern="1200" dirty="0" smtClean="0">
              <a:solidFill>
                <a:schemeClr val="bg1"/>
              </a:solidFill>
              <a:effectLst>
                <a:outerShdw blurRad="50800" dist="50800" algn="l" rotWithShape="0">
                  <a:prstClr val="black"/>
                </a:outerShdw>
              </a:effectLst>
              <a:latin typeface="Times New Roman" pitchFamily="18" charset="0"/>
              <a:ea typeface="+mn-ea"/>
              <a:cs typeface="Times New Roman" pitchFamily="18" charset="0"/>
            </a:rPr>
            <a:t>C</a:t>
          </a:r>
          <a:r>
            <a:rPr lang="vi-VN" sz="2000" b="1" kern="1200" dirty="0" smtClean="0">
              <a:solidFill>
                <a:schemeClr val="bg1"/>
              </a:solidFill>
              <a:effectLst>
                <a:outerShdw blurRad="50800" dist="50800" algn="l" rotWithShape="0">
                  <a:prstClr val="black"/>
                </a:outerShdw>
              </a:effectLst>
              <a:latin typeface="Times New Roman" pitchFamily="18" charset="0"/>
              <a:ea typeface="+mn-ea"/>
              <a:cs typeface="Times New Roman" pitchFamily="18" charset="0"/>
            </a:rPr>
            <a:t>ác đối tượng tham gia giáo dục dựa vào cộng đồng</a:t>
          </a:r>
          <a:endParaRPr lang="en-US" sz="2000" b="1" kern="1200" dirty="0" smtClean="0">
            <a:solidFill>
              <a:schemeClr val="bg1"/>
            </a:solidFill>
            <a:effectLst>
              <a:outerShdw blurRad="50800" dist="50800" algn="l" rotWithShape="0">
                <a:prstClr val="black"/>
              </a:outerShdw>
            </a:effectLst>
            <a:latin typeface="Times New Roman" pitchFamily="18" charset="0"/>
            <a:ea typeface="+mn-ea"/>
            <a:cs typeface="Times New Roman" pitchFamily="18" charset="0"/>
          </a:endParaRPr>
        </a:p>
        <a:p>
          <a:pPr lvl="0" algn="ctr" defTabSz="889000">
            <a:lnSpc>
              <a:spcPct val="90000"/>
            </a:lnSpc>
            <a:spcBef>
              <a:spcPct val="0"/>
            </a:spcBef>
            <a:spcAft>
              <a:spcPct val="35000"/>
            </a:spcAft>
          </a:pPr>
          <a:endParaRPr lang="en-US" sz="2800" b="1" kern="1200" dirty="0">
            <a:solidFill>
              <a:schemeClr val="bg1"/>
            </a:solidFill>
            <a:effectLst>
              <a:outerShdw blurRad="50800" dist="50800" algn="l" rotWithShape="0">
                <a:prstClr val="black"/>
              </a:outerShdw>
            </a:effectLst>
            <a:latin typeface="Times New Roman" pitchFamily="18" charset="0"/>
            <a:ea typeface="+mn-ea"/>
            <a:cs typeface="Times New Roman" pitchFamily="18" charset="0"/>
          </a:endParaRPr>
        </a:p>
      </dsp:txBody>
      <dsp:txXfrm>
        <a:off x="2522975" y="1667497"/>
        <a:ext cx="1480952" cy="1375278"/>
      </dsp:txXfrm>
    </dsp:sp>
    <dsp:sp modelId="{D5A15665-17B6-49E8-92B9-7099824338D8}">
      <dsp:nvSpPr>
        <dsp:cNvPr id="0" name=""/>
        <dsp:cNvSpPr/>
      </dsp:nvSpPr>
      <dsp:spPr>
        <a:xfrm>
          <a:off x="2618524" y="1334"/>
          <a:ext cx="1289854" cy="1166898"/>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ysClr val="window" lastClr="FFFFFF"/>
              </a:solidFill>
              <a:latin typeface="Times New Roman" pitchFamily="18" charset="0"/>
              <a:ea typeface="+mn-ea"/>
              <a:cs typeface="Times New Roman" pitchFamily="18" charset="0"/>
            </a:rPr>
            <a:t>Cha </a:t>
          </a:r>
          <a:r>
            <a:rPr lang="en-US" sz="2400" b="1" kern="1200" dirty="0" err="1" smtClean="0">
              <a:solidFill>
                <a:sysClr val="window" lastClr="FFFFFF"/>
              </a:solidFill>
              <a:latin typeface="Times New Roman" pitchFamily="18" charset="0"/>
              <a:ea typeface="+mn-ea"/>
              <a:cs typeface="Times New Roman" pitchFamily="18" charset="0"/>
            </a:rPr>
            <a:t>mẹ</a:t>
          </a:r>
          <a:r>
            <a:rPr lang="en-US" sz="2400" b="1" kern="1200" dirty="0" smtClean="0">
              <a:solidFill>
                <a:sysClr val="window" lastClr="FFFFFF"/>
              </a:solidFill>
              <a:latin typeface="Times New Roman" pitchFamily="18" charset="0"/>
              <a:ea typeface="+mn-ea"/>
              <a:cs typeface="Times New Roman" pitchFamily="18" charset="0"/>
            </a:rPr>
            <a:t> </a:t>
          </a:r>
          <a:r>
            <a:rPr lang="en-US" sz="2400" b="1" kern="1200" dirty="0" err="1" smtClean="0">
              <a:solidFill>
                <a:sysClr val="window" lastClr="FFFFFF"/>
              </a:solidFill>
              <a:latin typeface="Times New Roman" pitchFamily="18" charset="0"/>
              <a:ea typeface="+mn-ea"/>
              <a:cs typeface="Times New Roman" pitchFamily="18" charset="0"/>
            </a:rPr>
            <a:t>trẻ</a:t>
          </a:r>
          <a:endParaRPr lang="en-US" sz="2400" b="1" kern="1200" dirty="0">
            <a:solidFill>
              <a:sysClr val="window" lastClr="FFFFFF"/>
            </a:solidFill>
            <a:latin typeface="Times New Roman" pitchFamily="18" charset="0"/>
            <a:ea typeface="+mn-ea"/>
            <a:cs typeface="Times New Roman" pitchFamily="18" charset="0"/>
          </a:endParaRPr>
        </a:p>
      </dsp:txBody>
      <dsp:txXfrm>
        <a:off x="2807419" y="172222"/>
        <a:ext cx="912064" cy="825122"/>
      </dsp:txXfrm>
    </dsp:sp>
    <dsp:sp modelId="{B64E0E6B-77E2-4699-B495-8B12EF34308C}">
      <dsp:nvSpPr>
        <dsp:cNvPr id="0" name=""/>
        <dsp:cNvSpPr/>
      </dsp:nvSpPr>
      <dsp:spPr>
        <a:xfrm>
          <a:off x="4178093" y="2773680"/>
          <a:ext cx="1788797" cy="1343963"/>
        </a:xfrm>
        <a:prstGeom prst="ellipse">
          <a:avLst/>
        </a:prstGeom>
        <a:gradFill rotWithShape="0">
          <a:gsLst>
            <a:gs pos="0">
              <a:srgbClr val="8064A2">
                <a:hueOff val="-1116192"/>
                <a:satOff val="6725"/>
                <a:lumOff val="539"/>
                <a:alphaOff val="0"/>
                <a:shade val="51000"/>
                <a:satMod val="130000"/>
              </a:srgbClr>
            </a:gs>
            <a:gs pos="80000">
              <a:srgbClr val="8064A2">
                <a:hueOff val="-1116192"/>
                <a:satOff val="6725"/>
                <a:lumOff val="539"/>
                <a:alphaOff val="0"/>
                <a:shade val="93000"/>
                <a:satMod val="130000"/>
              </a:srgbClr>
            </a:gs>
            <a:gs pos="100000">
              <a:srgbClr val="8064A2">
                <a:hueOff val="-1116192"/>
                <a:satOff val="6725"/>
                <a:lumOff val="53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vi-VN" sz="2000" b="1" kern="1200" dirty="0" smtClean="0">
              <a:solidFill>
                <a:sysClr val="window" lastClr="FFFFFF"/>
              </a:solidFill>
              <a:latin typeface="Times New Roman" pitchFamily="18" charset="0"/>
              <a:ea typeface="+mn-ea"/>
              <a:cs typeface="Times New Roman" pitchFamily="18" charset="0"/>
            </a:rPr>
            <a:t>Nhà trường</a:t>
          </a:r>
          <a:endParaRPr lang="en-US" sz="2000" b="1" kern="1200" dirty="0">
            <a:solidFill>
              <a:sysClr val="window" lastClr="FFFFFF"/>
            </a:solidFill>
            <a:latin typeface="Times New Roman" pitchFamily="18" charset="0"/>
            <a:ea typeface="+mn-ea"/>
            <a:cs typeface="Times New Roman" pitchFamily="18" charset="0"/>
          </a:endParaRPr>
        </a:p>
      </dsp:txBody>
      <dsp:txXfrm>
        <a:off x="4440056" y="2970499"/>
        <a:ext cx="1264871" cy="950325"/>
      </dsp:txXfrm>
    </dsp:sp>
    <dsp:sp modelId="{B65581A9-C36E-47EE-921E-AFA089CE7AF3}">
      <dsp:nvSpPr>
        <dsp:cNvPr id="0" name=""/>
        <dsp:cNvSpPr/>
      </dsp:nvSpPr>
      <dsp:spPr>
        <a:xfrm>
          <a:off x="676542" y="2606799"/>
          <a:ext cx="1635594" cy="1169033"/>
        </a:xfrm>
        <a:prstGeom prst="ellipse">
          <a:avLst/>
        </a:prstGeom>
        <a:gradFill rotWithShape="0">
          <a:gsLst>
            <a:gs pos="0">
              <a:srgbClr val="8064A2">
                <a:hueOff val="-4464770"/>
                <a:satOff val="26899"/>
                <a:lumOff val="2156"/>
                <a:alphaOff val="0"/>
                <a:shade val="51000"/>
                <a:satMod val="130000"/>
              </a:srgbClr>
            </a:gs>
            <a:gs pos="80000">
              <a:srgbClr val="8064A2">
                <a:hueOff val="-4464770"/>
                <a:satOff val="26899"/>
                <a:lumOff val="2156"/>
                <a:alphaOff val="0"/>
                <a:shade val="93000"/>
                <a:satMod val="130000"/>
              </a:srgbClr>
            </a:gs>
            <a:gs pos="100000">
              <a:srgbClr val="8064A2">
                <a:hueOff val="-4464770"/>
                <a:satOff val="26899"/>
                <a:lumOff val="215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vi-VN" sz="2400" b="1" kern="1200" dirty="0" smtClean="0">
              <a:solidFill>
                <a:sysClr val="window" lastClr="FFFFFF"/>
              </a:solidFill>
              <a:latin typeface="Times New Roman" pitchFamily="18" charset="0"/>
              <a:ea typeface="+mn-ea"/>
              <a:cs typeface="Times New Roman" pitchFamily="18" charset="0"/>
            </a:rPr>
            <a:t>Cộng đồng</a:t>
          </a:r>
          <a:endParaRPr lang="en-US" sz="2400" kern="1200" dirty="0">
            <a:solidFill>
              <a:sysClr val="window" lastClr="FFFFFF"/>
            </a:solidFill>
            <a:latin typeface="Times New Roman" pitchFamily="18" charset="0"/>
            <a:ea typeface="+mn-ea"/>
            <a:cs typeface="Times New Roman" pitchFamily="18" charset="0"/>
          </a:endParaRPr>
        </a:p>
      </dsp:txBody>
      <dsp:txXfrm>
        <a:off x="916069" y="2778000"/>
        <a:ext cx="1156540" cy="82663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ầu trang 1"/>
          <p:cNvSpPr>
            <a:spLocks noGrp="1"/>
          </p:cNvSpPr>
          <p:nvPr>
            <p:ph type="hdr" sz="quarter"/>
          </p:nvPr>
        </p:nvSpPr>
        <p:spPr>
          <a:xfrm>
            <a:off x="0" y="0"/>
            <a:ext cx="2918831" cy="493316"/>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en-US"/>
          </a:p>
        </p:txBody>
      </p:sp>
      <p:sp>
        <p:nvSpPr>
          <p:cNvPr id="3" name="Chỗ dành sẵn cho Ngày tháng 2"/>
          <p:cNvSpPr>
            <a:spLocks noGrp="1"/>
          </p:cNvSpPr>
          <p:nvPr>
            <p:ph type="dt" idx="1"/>
          </p:nvPr>
        </p:nvSpPr>
        <p:spPr>
          <a:xfrm>
            <a:off x="3815373" y="0"/>
            <a:ext cx="2918831" cy="493316"/>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F7765AA4-F2DB-40EA-947B-92AEEDD0D37D}" type="datetimeFigureOut">
              <a:rPr lang="en-US"/>
              <a:pPr>
                <a:defRPr/>
              </a:pPr>
              <a:t>9/12/2019</a:t>
            </a:fld>
            <a:endParaRPr lang="en-US"/>
          </a:p>
        </p:txBody>
      </p:sp>
      <p:sp>
        <p:nvSpPr>
          <p:cNvPr id="4" name="Chỗ dành sẵn cho Hình ảnh của Bản chiếu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Chỗ dành sẵn cho Ghi chú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vi-VN" noProof="0" smtClean="0"/>
              <a:t>Bấm &amp; sửa kiểu tiêu đề</a:t>
            </a:r>
          </a:p>
          <a:p>
            <a:pPr lvl="1"/>
            <a:r>
              <a:rPr lang="vi-VN" noProof="0" smtClean="0"/>
              <a:t>Mức hai</a:t>
            </a:r>
          </a:p>
          <a:p>
            <a:pPr lvl="2"/>
            <a:r>
              <a:rPr lang="vi-VN" noProof="0" smtClean="0"/>
              <a:t>Mức ba</a:t>
            </a:r>
          </a:p>
          <a:p>
            <a:pPr lvl="3"/>
            <a:r>
              <a:rPr lang="vi-VN" noProof="0" smtClean="0"/>
              <a:t>Mức bốn</a:t>
            </a:r>
          </a:p>
          <a:p>
            <a:pPr lvl="4"/>
            <a:r>
              <a:rPr lang="vi-VN" noProof="0" smtClean="0"/>
              <a:t>Mức năm</a:t>
            </a:r>
            <a:endParaRPr lang="en-US" noProof="0" smtClean="0"/>
          </a:p>
        </p:txBody>
      </p:sp>
      <p:sp>
        <p:nvSpPr>
          <p:cNvPr id="6" name="Chỗ dành sẵn cho Chân trang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en-US"/>
          </a:p>
        </p:txBody>
      </p:sp>
      <p:sp>
        <p:nvSpPr>
          <p:cNvPr id="7" name="Chỗ dành sẵn cho Số hiệu Bản chiếu 6"/>
          <p:cNvSpPr>
            <a:spLocks noGrp="1"/>
          </p:cNvSpPr>
          <p:nvPr>
            <p:ph type="sldNum" sz="quarter" idx="5"/>
          </p:nvPr>
        </p:nvSpPr>
        <p:spPr>
          <a:xfrm>
            <a:off x="3815373" y="9371285"/>
            <a:ext cx="2918831" cy="493316"/>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CA083B5-80ED-45DF-8178-36775FAEA9CC}" type="slidenum">
              <a:rPr lang="en-US"/>
              <a:pPr>
                <a:defRPr/>
              </a:pPr>
              <a:t>‹#›</a:t>
            </a:fld>
            <a:endParaRPr lang="en-US"/>
          </a:p>
        </p:txBody>
      </p:sp>
    </p:spTree>
    <p:extLst>
      <p:ext uri="{BB962C8B-B14F-4D97-AF65-F5344CB8AC3E}">
        <p14:creationId xmlns="" xmlns:p14="http://schemas.microsoft.com/office/powerpoint/2010/main" val="12746416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hỗ dành sẵn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2947" name="Chỗ dành sẵn cho Ghi chú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82948" name="Chỗ dành sẵn cho Số hiệu Bản chiế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0512D3D7-4963-47C0-97D6-631004C65511}"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hỗ dành sẵn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6259" name="Chỗ dành sẵn cho Ghi chú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96260" name="Chỗ dành sẵn cho Số hiệu Bản chiế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DBCCD47C-C7D2-4EDD-B6E3-749E1874B040}" type="slidenum">
              <a:rPr lang="en-US" smtClean="0"/>
              <a:pPr/>
              <a:t>16</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hỗ dành sẵn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6259" name="Chỗ dành sẵn cho Ghi chú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96260" name="Chỗ dành sẵn cho Số hiệu Bản chiế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DBCCD47C-C7D2-4EDD-B6E3-749E1874B040}" type="slidenum">
              <a:rPr lang="en-US" smtClean="0"/>
              <a:pPr/>
              <a:t>17</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Chỗ dành sẵn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6499" name="Chỗ dành sẵn cho Ghi chú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106500" name="Chỗ dành sẵn cho Số hiệu Bản chiế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3A885156-3FF7-4404-BB4F-5D4078C7858C}" type="slidenum">
              <a:rPr lang="en-US" smtClean="0"/>
              <a:pPr/>
              <a:t>18</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Chỗ dành sẵn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7523" name="Chỗ dành sẵn cho Ghi chú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107524" name="Chỗ dành sẵn cho Số hiệu Bản chiế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6747C060-6031-4F1D-A708-3047CFAB636A}" type="slidenum">
              <a:rPr lang="en-US" smtClean="0"/>
              <a:pPr/>
              <a:t>19</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Chỗ dành sẵn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6739" name="Chỗ dành sẵn cho Ghi chú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116740" name="Chỗ dành sẵn cho Số hiệu Bản chiế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CAF75AC2-B38B-41D7-B970-85C1A86C15BA}" type="slidenum">
              <a:rPr lang="en-US" smtClean="0"/>
              <a:pPr/>
              <a:t>21</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Chỗ dành sẵn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7763" name="Chỗ dành sẵn cho Ghi chú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117764" name="Chỗ dành sẵn cho Số hiệu Bản chiế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8647D705-25E7-4A11-A874-4095B9E50FCD}" type="slidenum">
              <a:rPr lang="en-US" smtClean="0"/>
              <a:pPr/>
              <a:t>22</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Chỗ dành sẵn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9811" name="Chỗ dành sẵn cho Ghi chú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119812" name="Chỗ dành sẵn cho Số hiệu Bản chiế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BBFF2B6E-5D83-4922-A8BD-732D11801C5A}" type="slidenum">
              <a:rPr lang="en-US" smtClean="0"/>
              <a:pPr/>
              <a:t>23</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Chỗ dành sẵn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0835" name="Chỗ dành sẵn cho Ghi chú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120836" name="Chỗ dành sẵn cho Số hiệu Bản chiế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48A35A05-D6CF-47C4-9295-CA7E295E1761}" type="slidenum">
              <a:rPr lang="en-US" smtClean="0"/>
              <a:pPr/>
              <a:t>24</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Chỗ dành sẵn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1859" name="Chỗ dành sẵn cho Ghi chú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121860" name="Chỗ dành sẵn cho Số hiệu Bản chiế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80DC26F3-7FD3-4765-85E7-FECA5F7C6780}" type="slidenum">
              <a:rPr lang="en-US" smtClean="0"/>
              <a:pPr/>
              <a:t>25</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Chỗ dành sẵn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3907" name="Chỗ dành sẵn cho Ghi chú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123908" name="Chỗ dành sẵn cho Số hiệu Bản chiế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D6BF4059-F9C0-4D48-BC71-4347B0AC05B9}" type="slidenum">
              <a:rPr lang="en-US" smtClean="0"/>
              <a:pPr/>
              <a:t>26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hỗ dành sẵn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2947" name="Chỗ dành sẵn cho Ghi chú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82948" name="Chỗ dành sẵn cho Số hiệu Bản chiế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0512D3D7-4963-47C0-97D6-631004C65511}" type="slidenum">
              <a:rPr lang="en-US" smtClean="0"/>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Chỗ dành sẵn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4931" name="Chỗ dành sẵn cho Ghi chú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124932" name="Chỗ dành sẵn cho Số hiệu Bản chiế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0C99B487-5873-4F7D-B385-09D7FA31589A}" type="slidenum">
              <a:rPr lang="en-US" smtClean="0"/>
              <a:pPr/>
              <a:t>27</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Chỗ dành sẵn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6979" name="Chỗ dành sẵn cho Ghi chú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126980" name="Chỗ dành sẵn cho Số hiệu Bản chiế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E8FDC835-F206-41AC-A839-146CEDA213D9}" type="slidenum">
              <a:rPr lang="en-US" smtClean="0"/>
              <a:pPr/>
              <a:t>28</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Chỗ dành sẵn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8003" name="Chỗ dành sẵn cho Ghi chú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128004" name="Chỗ dành sẵn cho Số hiệu Bản chiế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AD547B6D-6F87-4D62-B6EE-9BD7E9A11810}" type="slidenum">
              <a:rPr lang="en-US" smtClean="0"/>
              <a:pPr/>
              <a:t>29</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Chỗ dành sẵn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7219" name="Chỗ dành sẵn cho Ghi chú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137220" name="Chỗ dành sẵn cho Số hiệu Bản chiế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83530F40-D6E2-4EE7-AAE1-B59FCF711F52}" type="slidenum">
              <a:rPr lang="en-US" smtClean="0"/>
              <a:pPr/>
              <a:t>30</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Chỗ dành sẵn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9027" name="Chỗ dành sẵn cho Ghi chú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129028" name="Chỗ dành sẵn cho Số hiệu Bản chiế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77DC9F85-C491-4954-8DE2-32280C997BA9}" type="slidenum">
              <a:rPr lang="en-US" smtClean="0"/>
              <a:pPr/>
              <a:t>31</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Chỗ dành sẵn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7219" name="Chỗ dành sẵn cho Ghi chú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137220" name="Chỗ dành sẵn cho Số hiệu Bản chiế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83530F40-D6E2-4EE7-AAE1-B59FCF711F52}" type="slidenum">
              <a:rPr lang="en-US" smtClean="0"/>
              <a:pPr/>
              <a:t>32</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Chỗ dành sẵn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1075" name="Chỗ dành sẵn cho Ghi chú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131076" name="Chỗ dành sẵn cho Số hiệu Bản chiế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3A418ADF-C00F-4CAC-88EB-1BB290C63E13}" type="slidenum">
              <a:rPr lang="en-US" smtClean="0"/>
              <a:pPr/>
              <a:t>33</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Chỗ dành sẵn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7219" name="Chỗ dành sẵn cho Ghi chú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137220" name="Chỗ dành sẵn cho Số hiệu Bản chiế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83530F40-D6E2-4EE7-AAE1-B59FCF711F52}" type="slidenum">
              <a:rPr lang="en-US" smtClean="0"/>
              <a:pPr/>
              <a:t>34</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Chỗ dành sẵn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2099" name="Chỗ dành sẵn cho Ghi chú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132100" name="Chỗ dành sẵn cho Số hiệu Bản chiế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5637BBD4-120F-4CAF-AC9F-D22C0BA151BD}" type="slidenum">
              <a:rPr lang="en-US" smtClean="0"/>
              <a:pPr/>
              <a:t>35</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Chỗ dành sẵn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7219" name="Chỗ dành sẵn cho Ghi chú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137220" name="Chỗ dành sẵn cho Số hiệu Bản chiế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83530F40-D6E2-4EE7-AAE1-B59FCF711F52}" type="slidenum">
              <a:rPr lang="en-US" smtClean="0"/>
              <a:pPr/>
              <a:t>36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hỗ dành sẵn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3971" name="Chỗ dành sẵn cho Ghi chú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宋体" pitchFamily="2" charset="-122"/>
            </a:endParaRPr>
          </a:p>
        </p:txBody>
      </p:sp>
      <p:sp>
        <p:nvSpPr>
          <p:cNvPr id="83972" name="Chỗ dành sẵn cho Số hiệu Bản chiế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A68401D6-CE3C-4FC2-9F54-7811A5C3F466}" type="slidenum">
              <a:rPr lang="en-US" smtClean="0"/>
              <a:pPr/>
              <a:t>4</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Chỗ dành sẵn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3123" name="Chỗ dành sẵn cho Ghi chú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133124" name="Chỗ dành sẵn cho Số hiệu Bản chiế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26A53EDE-5512-4017-8B2D-24A27CD1A819}" type="slidenum">
              <a:rPr lang="en-US" smtClean="0"/>
              <a:pPr/>
              <a:t>37</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Chỗ dành sẵn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7219" name="Chỗ dành sẵn cho Ghi chú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137220" name="Chỗ dành sẵn cho Số hiệu Bản chiế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83530F40-D6E2-4EE7-AAE1-B59FCF711F52}" type="slidenum">
              <a:rPr lang="en-US" smtClean="0"/>
              <a:pPr/>
              <a:t>38</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Chỗ dành sẵn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4147" name="Chỗ dành sẵn cho Ghi chú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134148" name="Chỗ dành sẵn cho Số hiệu Bản chiế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1D3B1455-871E-46F7-A569-7A3D8CE20E09}" type="slidenum">
              <a:rPr lang="en-US" smtClean="0"/>
              <a:pPr/>
              <a:t>39</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Chỗ dành sẵn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7219" name="Chỗ dành sẵn cho Ghi chú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137220" name="Chỗ dành sẵn cho Số hiệu Bản chiế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83530F40-D6E2-4EE7-AAE1-B59FCF711F52}" type="slidenum">
              <a:rPr lang="en-US" smtClean="0"/>
              <a:pPr/>
              <a:t>40</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Chỗ dành sẵn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7219" name="Chỗ dành sẵn cho Ghi chú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宋体" pitchFamily="2" charset="-122"/>
            </a:endParaRPr>
          </a:p>
        </p:txBody>
      </p:sp>
      <p:sp>
        <p:nvSpPr>
          <p:cNvPr id="137220" name="Chỗ dành sẵn cho Số hiệu Bản chiế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83530F40-D6E2-4EE7-AAE1-B59FCF711F52}" type="slidenum">
              <a:rPr lang="en-US" smtClean="0"/>
              <a:pPr/>
              <a:t>41</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Chỗ dành sẵn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7219" name="Chỗ dành sẵn cho Ghi chú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137220" name="Chỗ dành sẵn cho Số hiệu Bản chiế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83530F40-D6E2-4EE7-AAE1-B59FCF711F52}" type="slidenum">
              <a:rPr lang="en-US" smtClean="0"/>
              <a:pPr/>
              <a:t>42</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Chỗ dành sẵn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6195" name="Chỗ dành sẵn cho Ghi chú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136196" name="Chỗ dành sẵn cho Số hiệu Bản chiế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76EB9985-06E5-4E95-B994-CAE23A13D408}" type="slidenum">
              <a:rPr lang="en-US" smtClean="0"/>
              <a:pPr/>
              <a:t>43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hỗ dành sẵn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9091" name="Chỗ dành sẵn cho Ghi chú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89092" name="Chỗ dành sẵn cho Số hiệu Bản chiế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5E15892C-401E-4A74-82F3-61652514274A}"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hỗ dành sẵn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1139" name="Chỗ dành sẵn cho Ghi chú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91140" name="Chỗ dành sẵn cho Số hiệu Bản chiế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39F86CFF-BB60-431D-A723-5D0F6E9C2C4C}"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hỗ dành sẵn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63" name="Chỗ dành sẵn cho Ghi chú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92164" name="Chỗ dành sẵn cho Số hiệu Bản chiế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304C25CD-EDD8-43CE-8690-78EBE3BA0E49}"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hỗ dành sẵn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63" name="Chỗ dành sẵn cho Ghi chú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92164" name="Chỗ dành sẵn cho Số hiệu Bản chiế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304C25CD-EDD8-43CE-8690-78EBE3BA0E49}" type="slidenum">
              <a:rPr lang="en-US" smtClean="0"/>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hỗ dành sẵn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4211" name="Chỗ dành sẵn cho Ghi chú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94212" name="Chỗ dành sẵn cho Số hiệu Bản chiế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EA2378F8-BC03-4015-8436-4D2C79F144C4}"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hỗ dành sẵn cho Hình ảnh của Bản chiế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5235" name="Chỗ dành sẵn cho Ghi chú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95236" name="Chỗ dành sẵn cho Số hiệu Bản chiế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14AB8749-6958-4105-BAE3-6460ED2D2E17}" type="slidenum">
              <a:rPr lang="en-US" smtClean="0"/>
              <a:pPr/>
              <a:t>15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pic>
        <p:nvPicPr>
          <p:cNvPr id="4" name="Picture 2" descr="演示模板底稿"/>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ctrTitle"/>
          </p:nvPr>
        </p:nvSpPr>
        <p:spPr>
          <a:xfrm>
            <a:off x="3671888" y="1485900"/>
            <a:ext cx="5470525" cy="1225550"/>
          </a:xfrm>
        </p:spPr>
        <p:txBody>
          <a:bodyPr/>
          <a:lstStyle>
            <a:lvl1pPr algn="r">
              <a:defRPr sz="3200">
                <a:solidFill>
                  <a:schemeClr val="bg1"/>
                </a:solidFill>
              </a:defRPr>
            </a:lvl1pPr>
          </a:lstStyle>
          <a:p>
            <a:pPr lvl="0"/>
            <a:r>
              <a:rPr lang="zh-CN" noProof="0" smtClean="0"/>
              <a:t>单击此处编辑母版标题样式</a:t>
            </a:r>
          </a:p>
        </p:txBody>
      </p:sp>
      <p:sp>
        <p:nvSpPr>
          <p:cNvPr id="2052" name="Rectangle 4"/>
          <p:cNvSpPr>
            <a:spLocks noGrp="1" noChangeArrowheads="1"/>
          </p:cNvSpPr>
          <p:nvPr>
            <p:ph type="subTitle" idx="1"/>
          </p:nvPr>
        </p:nvSpPr>
        <p:spPr>
          <a:xfrm>
            <a:off x="3671888" y="2711450"/>
            <a:ext cx="5470525" cy="546100"/>
          </a:xfrm>
        </p:spPr>
        <p:txBody>
          <a:bodyPr/>
          <a:lstStyle>
            <a:lvl1pPr marL="0" indent="0" algn="r">
              <a:buFontTx/>
              <a:buNone/>
              <a:defRPr sz="1800" b="1">
                <a:solidFill>
                  <a:schemeClr val="bg1"/>
                </a:solidFill>
              </a:defRPr>
            </a:lvl1pPr>
          </a:lstStyle>
          <a:p>
            <a:pPr lvl="0"/>
            <a:r>
              <a:rPr lang="zh-CN" noProof="0" smtClean="0"/>
              <a:t>单击此处编辑母版副标题样式</a:t>
            </a:r>
          </a:p>
        </p:txBody>
      </p:sp>
      <p:sp>
        <p:nvSpPr>
          <p:cNvPr id="5" name="Rectangle 5"/>
          <p:cNvSpPr>
            <a:spLocks noGrp="1" noChangeArrowheads="1"/>
          </p:cNvSpPr>
          <p:nvPr>
            <p:ph type="dt" sz="half" idx="10"/>
          </p:nvPr>
        </p:nvSpPr>
        <p:spPr/>
        <p:txBody>
          <a:bodyPr/>
          <a:lstStyle>
            <a:lvl1pPr>
              <a:defRPr sz="1400">
                <a:latin typeface="+mn-lt"/>
                <a:ea typeface="宋体" pitchFamily="2" charset="-122"/>
              </a:defRPr>
            </a:lvl1pPr>
          </a:lstStyle>
          <a:p>
            <a:pPr>
              <a:defRPr/>
            </a:pPr>
            <a:endParaRPr lang="zh-CN" altLang="en-US"/>
          </a:p>
        </p:txBody>
      </p:sp>
      <p:sp>
        <p:nvSpPr>
          <p:cNvPr id="6" name="Rectangle 6"/>
          <p:cNvSpPr>
            <a:spLocks noGrp="1" noChangeArrowheads="1"/>
          </p:cNvSpPr>
          <p:nvPr>
            <p:ph type="ftr" sz="quarter" idx="11"/>
          </p:nvPr>
        </p:nvSpPr>
        <p:spPr/>
        <p:txBody>
          <a:bodyPr/>
          <a:lstStyle>
            <a:lvl1pPr>
              <a:defRPr sz="1400">
                <a:latin typeface="+mn-lt"/>
                <a:ea typeface="宋体" pitchFamily="2" charset="-122"/>
              </a:defRPr>
            </a:lvl1pPr>
          </a:lstStyle>
          <a:p>
            <a:pPr>
              <a:defRPr/>
            </a:pPr>
            <a:endParaRPr lang="zh-CN" altLang="en-US"/>
          </a:p>
        </p:txBody>
      </p:sp>
      <p:sp>
        <p:nvSpPr>
          <p:cNvPr id="7" name="Rectangle 7"/>
          <p:cNvSpPr>
            <a:spLocks noGrp="1" noChangeArrowheads="1"/>
          </p:cNvSpPr>
          <p:nvPr>
            <p:ph type="sldNum" sz="quarter" idx="12"/>
          </p:nvPr>
        </p:nvSpPr>
        <p:spPr/>
        <p:txBody>
          <a:bodyPr/>
          <a:lstStyle>
            <a:lvl1pPr>
              <a:defRPr sz="1400">
                <a:latin typeface="Arial" charset="0"/>
                <a:ea typeface="宋体" pitchFamily="2" charset="-122"/>
              </a:defRPr>
            </a:lvl1pPr>
          </a:lstStyle>
          <a:p>
            <a:pPr>
              <a:defRPr/>
            </a:pPr>
            <a:fld id="{AB047013-0D9F-431D-A78E-F7A0A358B9E7}" type="slidenum">
              <a:rPr lang="en-US" altLang="zh-CN"/>
              <a:pPr>
                <a:defRPr/>
              </a:pPr>
              <a:t>‹#›</a:t>
            </a:fld>
            <a:endParaRPr lang="en-US" altLang="zh-CN"/>
          </a:p>
        </p:txBody>
      </p:sp>
    </p:spTree>
    <p:extLst>
      <p:ext uri="{BB962C8B-B14F-4D97-AF65-F5344CB8AC3E}">
        <p14:creationId xmlns="" xmlns:p14="http://schemas.microsoft.com/office/powerpoint/2010/main" val="1240843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7AB1EDD1-B625-4AC6-A816-6141425CC5A9}" type="slidenum">
              <a:rPr lang="en-US" altLang="zh-CN"/>
              <a:pPr>
                <a:defRPr/>
              </a:pPr>
              <a:t>‹#›</a:t>
            </a:fld>
            <a:endParaRPr lang="en-US" altLang="zh-CN"/>
          </a:p>
        </p:txBody>
      </p:sp>
    </p:spTree>
    <p:extLst>
      <p:ext uri="{BB962C8B-B14F-4D97-AF65-F5344CB8AC3E}">
        <p14:creationId xmlns="" xmlns:p14="http://schemas.microsoft.com/office/powerpoint/2010/main" val="524601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Chỗ dành sẵn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2831AF30-A362-49F2-8A38-65D23BDB1F97}" type="slidenum">
              <a:rPr lang="en-US" altLang="zh-CN"/>
              <a:pPr>
                <a:defRPr/>
              </a:pPr>
              <a:t>‹#›</a:t>
            </a:fld>
            <a:endParaRPr lang="en-US" altLang="zh-CN"/>
          </a:p>
        </p:txBody>
      </p:sp>
    </p:spTree>
    <p:extLst>
      <p:ext uri="{BB962C8B-B14F-4D97-AF65-F5344CB8AC3E}">
        <p14:creationId xmlns="" xmlns:p14="http://schemas.microsoft.com/office/powerpoint/2010/main" val="1796433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5540EF32-2907-4DFF-8FAB-22FC5F0B1229}" type="slidenum">
              <a:rPr lang="en-US" altLang="zh-CN"/>
              <a:pPr>
                <a:defRPr/>
              </a:pPr>
              <a:t>‹#›</a:t>
            </a:fld>
            <a:endParaRPr lang="en-US" altLang="zh-CN"/>
          </a:p>
        </p:txBody>
      </p:sp>
    </p:spTree>
    <p:extLst>
      <p:ext uri="{BB962C8B-B14F-4D97-AF65-F5344CB8AC3E}">
        <p14:creationId xmlns="" xmlns:p14="http://schemas.microsoft.com/office/powerpoint/2010/main" val="3347400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9C3AA2A4-D86B-408B-B3C7-1C19307134A8}" type="slidenum">
              <a:rPr lang="en-US" altLang="zh-CN"/>
              <a:pPr>
                <a:defRPr/>
              </a:pPr>
              <a:t>‹#›</a:t>
            </a:fld>
            <a:endParaRPr lang="en-US" altLang="zh-CN"/>
          </a:p>
        </p:txBody>
      </p:sp>
    </p:spTree>
    <p:extLst>
      <p:ext uri="{BB962C8B-B14F-4D97-AF65-F5344CB8AC3E}">
        <p14:creationId xmlns="" xmlns:p14="http://schemas.microsoft.com/office/powerpoint/2010/main" val="2700850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8810A7B9-AA41-49FC-97DD-1005D127C8C6}" type="slidenum">
              <a:rPr lang="en-US" altLang="zh-CN"/>
              <a:pPr>
                <a:defRPr/>
              </a:pPr>
              <a:t>‹#›</a:t>
            </a:fld>
            <a:endParaRPr lang="en-US" altLang="zh-CN"/>
          </a:p>
        </p:txBody>
      </p:sp>
    </p:spTree>
    <p:extLst>
      <p:ext uri="{BB962C8B-B14F-4D97-AF65-F5344CB8AC3E}">
        <p14:creationId xmlns="" xmlns:p14="http://schemas.microsoft.com/office/powerpoint/2010/main" val="4187148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7"/>
          <p:cNvSpPr>
            <a:spLocks noGrp="1" noChangeArrowheads="1"/>
          </p:cNvSpPr>
          <p:nvPr>
            <p:ph type="sldNum" sz="quarter" idx="12"/>
          </p:nvPr>
        </p:nvSpPr>
        <p:spPr>
          <a:ln/>
        </p:spPr>
        <p:txBody>
          <a:bodyPr/>
          <a:lstStyle>
            <a:lvl1pPr>
              <a:defRPr/>
            </a:lvl1pPr>
          </a:lstStyle>
          <a:p>
            <a:pPr>
              <a:defRPr/>
            </a:pPr>
            <a:fld id="{58F03C12-5405-41E6-98A2-E5D1DE7A1AE8}" type="slidenum">
              <a:rPr lang="en-US" altLang="zh-CN"/>
              <a:pPr>
                <a:defRPr/>
              </a:pPr>
              <a:t>‹#›</a:t>
            </a:fld>
            <a:endParaRPr lang="en-US" altLang="zh-CN"/>
          </a:p>
        </p:txBody>
      </p:sp>
    </p:spTree>
    <p:extLst>
      <p:ext uri="{BB962C8B-B14F-4D97-AF65-F5344CB8AC3E}">
        <p14:creationId xmlns="" xmlns:p14="http://schemas.microsoft.com/office/powerpoint/2010/main" val="2357516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7"/>
          <p:cNvSpPr>
            <a:spLocks noGrp="1" noChangeArrowheads="1"/>
          </p:cNvSpPr>
          <p:nvPr>
            <p:ph type="sldNum" sz="quarter" idx="12"/>
          </p:nvPr>
        </p:nvSpPr>
        <p:spPr>
          <a:ln/>
        </p:spPr>
        <p:txBody>
          <a:bodyPr/>
          <a:lstStyle>
            <a:lvl1pPr>
              <a:defRPr/>
            </a:lvl1pPr>
          </a:lstStyle>
          <a:p>
            <a:pPr>
              <a:defRPr/>
            </a:pPr>
            <a:fld id="{7C13A496-1EC6-4C13-8EE1-3BF79E1F4379}" type="slidenum">
              <a:rPr lang="en-US" altLang="zh-CN"/>
              <a:pPr>
                <a:defRPr/>
              </a:pPr>
              <a:t>‹#›</a:t>
            </a:fld>
            <a:endParaRPr lang="en-US" altLang="zh-CN"/>
          </a:p>
        </p:txBody>
      </p:sp>
    </p:spTree>
    <p:extLst>
      <p:ext uri="{BB962C8B-B14F-4D97-AF65-F5344CB8AC3E}">
        <p14:creationId xmlns="" xmlns:p14="http://schemas.microsoft.com/office/powerpoint/2010/main" val="3191815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7"/>
          <p:cNvSpPr>
            <a:spLocks noGrp="1" noChangeArrowheads="1"/>
          </p:cNvSpPr>
          <p:nvPr>
            <p:ph type="sldNum" sz="quarter" idx="12"/>
          </p:nvPr>
        </p:nvSpPr>
        <p:spPr>
          <a:ln/>
        </p:spPr>
        <p:txBody>
          <a:bodyPr/>
          <a:lstStyle>
            <a:lvl1pPr>
              <a:defRPr/>
            </a:lvl1pPr>
          </a:lstStyle>
          <a:p>
            <a:pPr>
              <a:defRPr/>
            </a:pPr>
            <a:fld id="{D47F9F5D-792D-4CE8-AA80-AEE362B2EC3E}" type="slidenum">
              <a:rPr lang="en-US" altLang="zh-CN"/>
              <a:pPr>
                <a:defRPr/>
              </a:pPr>
              <a:t>‹#›</a:t>
            </a:fld>
            <a:endParaRPr lang="en-US" altLang="zh-CN"/>
          </a:p>
        </p:txBody>
      </p:sp>
    </p:spTree>
    <p:extLst>
      <p:ext uri="{BB962C8B-B14F-4D97-AF65-F5344CB8AC3E}">
        <p14:creationId xmlns="" xmlns:p14="http://schemas.microsoft.com/office/powerpoint/2010/main" val="230071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0DBB2D87-DD6B-486A-B674-DA0A077934C1}" type="slidenum">
              <a:rPr lang="en-US" altLang="zh-CN"/>
              <a:pPr>
                <a:defRPr/>
              </a:pPr>
              <a:t>‹#›</a:t>
            </a:fld>
            <a:endParaRPr lang="en-US" altLang="zh-CN"/>
          </a:p>
        </p:txBody>
      </p:sp>
    </p:spTree>
    <p:extLst>
      <p:ext uri="{BB962C8B-B14F-4D97-AF65-F5344CB8AC3E}">
        <p14:creationId xmlns="" xmlns:p14="http://schemas.microsoft.com/office/powerpoint/2010/main" val="3722730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D1173CDF-A0CD-4635-9CFB-63C1F814DFB9}" type="slidenum">
              <a:rPr lang="en-US" altLang="zh-CN"/>
              <a:pPr>
                <a:defRPr/>
              </a:pPr>
              <a:t>‹#›</a:t>
            </a:fld>
            <a:endParaRPr lang="en-US" altLang="zh-CN"/>
          </a:p>
        </p:txBody>
      </p:sp>
    </p:spTree>
    <p:extLst>
      <p:ext uri="{BB962C8B-B14F-4D97-AF65-F5344CB8AC3E}">
        <p14:creationId xmlns="" xmlns:p14="http://schemas.microsoft.com/office/powerpoint/2010/main" val="3207246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演示模板底稿2"/>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8"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mn-ea"/>
                <a:ea typeface="+mn-ea"/>
              </a:defRPr>
            </a:lvl1pPr>
          </a:lstStyle>
          <a:p>
            <a:pPr>
              <a:defRPr/>
            </a:pPr>
            <a:endParaRPr lang="en-US" altLang="zh-CN"/>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latin typeface="+mn-ea"/>
                <a:ea typeface="+mn-ea"/>
              </a:defRPr>
            </a:lvl1pPr>
          </a:lstStyle>
          <a:p>
            <a:pPr>
              <a:defRPr/>
            </a:pPr>
            <a:endParaRPr lang="en-US" altLang="zh-CN"/>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Microsoft YaHei" pitchFamily="34" charset="-122"/>
                <a:ea typeface="Microsoft YaHei" pitchFamily="34" charset="-122"/>
              </a:defRPr>
            </a:lvl1pPr>
          </a:lstStyle>
          <a:p>
            <a:pPr>
              <a:defRPr/>
            </a:pPr>
            <a:fld id="{18EFBD2E-E3F4-40BC-8BD8-6B944AFF0291}"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82"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ctr" rtl="0" eaLnBrk="0" fontAlgn="base" hangingPunct="0">
        <a:spcBef>
          <a:spcPct val="0"/>
        </a:spcBef>
        <a:spcAft>
          <a:spcPct val="0"/>
        </a:spcAft>
        <a:defRPr sz="3600" b="1">
          <a:solidFill>
            <a:schemeClr val="folHlink"/>
          </a:solidFill>
          <a:latin typeface="+mj-lt"/>
          <a:ea typeface="+mj-ea"/>
          <a:cs typeface="+mj-cs"/>
        </a:defRPr>
      </a:lvl1pPr>
      <a:lvl2pPr algn="ctr" rtl="0" eaLnBrk="0" fontAlgn="base" hangingPunct="0">
        <a:spcBef>
          <a:spcPct val="0"/>
        </a:spcBef>
        <a:spcAft>
          <a:spcPct val="0"/>
        </a:spcAft>
        <a:defRPr sz="3600" b="1">
          <a:solidFill>
            <a:schemeClr val="folHlink"/>
          </a:solidFill>
          <a:latin typeface="Arial" pitchFamily="34" charset="0"/>
          <a:ea typeface="Microsoft YaHei" pitchFamily="34" charset="-122"/>
        </a:defRPr>
      </a:lvl2pPr>
      <a:lvl3pPr algn="ctr" rtl="0" eaLnBrk="0" fontAlgn="base" hangingPunct="0">
        <a:spcBef>
          <a:spcPct val="0"/>
        </a:spcBef>
        <a:spcAft>
          <a:spcPct val="0"/>
        </a:spcAft>
        <a:defRPr sz="3600" b="1">
          <a:solidFill>
            <a:schemeClr val="folHlink"/>
          </a:solidFill>
          <a:latin typeface="Arial" pitchFamily="34" charset="0"/>
          <a:ea typeface="Microsoft YaHei" pitchFamily="34" charset="-122"/>
        </a:defRPr>
      </a:lvl3pPr>
      <a:lvl4pPr algn="ctr" rtl="0" eaLnBrk="0" fontAlgn="base" hangingPunct="0">
        <a:spcBef>
          <a:spcPct val="0"/>
        </a:spcBef>
        <a:spcAft>
          <a:spcPct val="0"/>
        </a:spcAft>
        <a:defRPr sz="3600" b="1">
          <a:solidFill>
            <a:schemeClr val="folHlink"/>
          </a:solidFill>
          <a:latin typeface="Arial" pitchFamily="34" charset="0"/>
          <a:ea typeface="Microsoft YaHei" pitchFamily="34" charset="-122"/>
        </a:defRPr>
      </a:lvl4pPr>
      <a:lvl5pPr algn="ctr" rtl="0" eaLnBrk="0" fontAlgn="base" hangingPunct="0">
        <a:spcBef>
          <a:spcPct val="0"/>
        </a:spcBef>
        <a:spcAft>
          <a:spcPct val="0"/>
        </a:spcAft>
        <a:defRPr sz="3600" b="1">
          <a:solidFill>
            <a:schemeClr val="folHlink"/>
          </a:solidFill>
          <a:latin typeface="Arial" pitchFamily="34" charset="0"/>
          <a:ea typeface="Microsoft YaHei" pitchFamily="34" charset="-122"/>
        </a:defRPr>
      </a:lvl5pPr>
      <a:lvl6pPr marL="457200" algn="ctr" rtl="0" fontAlgn="base">
        <a:spcBef>
          <a:spcPct val="0"/>
        </a:spcBef>
        <a:spcAft>
          <a:spcPct val="0"/>
        </a:spcAft>
        <a:defRPr sz="3600" b="1">
          <a:solidFill>
            <a:schemeClr val="folHlink"/>
          </a:solidFill>
          <a:latin typeface="Arial" pitchFamily="34" charset="0"/>
          <a:ea typeface="Microsoft YaHei" pitchFamily="34" charset="-122"/>
        </a:defRPr>
      </a:lvl6pPr>
      <a:lvl7pPr marL="914400" algn="ctr" rtl="0" fontAlgn="base">
        <a:spcBef>
          <a:spcPct val="0"/>
        </a:spcBef>
        <a:spcAft>
          <a:spcPct val="0"/>
        </a:spcAft>
        <a:defRPr sz="3600" b="1">
          <a:solidFill>
            <a:schemeClr val="folHlink"/>
          </a:solidFill>
          <a:latin typeface="Arial" pitchFamily="34" charset="0"/>
          <a:ea typeface="Microsoft YaHei" pitchFamily="34" charset="-122"/>
        </a:defRPr>
      </a:lvl7pPr>
      <a:lvl8pPr marL="1371600" algn="ctr" rtl="0" fontAlgn="base">
        <a:spcBef>
          <a:spcPct val="0"/>
        </a:spcBef>
        <a:spcAft>
          <a:spcPct val="0"/>
        </a:spcAft>
        <a:defRPr sz="3600" b="1">
          <a:solidFill>
            <a:schemeClr val="folHlink"/>
          </a:solidFill>
          <a:latin typeface="Arial" pitchFamily="34" charset="0"/>
          <a:ea typeface="Microsoft YaHei" pitchFamily="34" charset="-122"/>
        </a:defRPr>
      </a:lvl8pPr>
      <a:lvl9pPr marL="1828800" algn="ctr" rtl="0" fontAlgn="base">
        <a:spcBef>
          <a:spcPct val="0"/>
        </a:spcBef>
        <a:spcAft>
          <a:spcPct val="0"/>
        </a:spcAft>
        <a:defRPr sz="3600" b="1">
          <a:solidFill>
            <a:schemeClr val="folHlink"/>
          </a:solidFill>
          <a:latin typeface="Arial" pitchFamily="34" charset="0"/>
          <a:ea typeface="Microsoft YaHei" pitchFamily="34" charset="-122"/>
        </a:defRPr>
      </a:lvl9pPr>
    </p:titleStyle>
    <p:bodyStyle>
      <a:lvl1pPr marL="342900" indent="-342900" algn="l" rtl="0" eaLnBrk="0" fontAlgn="base" hangingPunct="0">
        <a:spcBef>
          <a:spcPct val="20000"/>
        </a:spcBef>
        <a:spcAft>
          <a:spcPct val="0"/>
        </a:spcAft>
        <a:buChar char="•"/>
        <a:defRPr sz="24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mn-ea"/>
        </a:defRPr>
      </a:lvl2pPr>
      <a:lvl3pPr marL="1143000" indent="-228600" algn="l" rtl="0" eaLnBrk="0" fontAlgn="base" hangingPunct="0">
        <a:spcBef>
          <a:spcPct val="20000"/>
        </a:spcBef>
        <a:spcAft>
          <a:spcPct val="0"/>
        </a:spcAft>
        <a:buChar char="•"/>
        <a:defRPr>
          <a:solidFill>
            <a:schemeClr val="bg2"/>
          </a:solidFill>
          <a:latin typeface="+mn-lt"/>
          <a:ea typeface="+mn-ea"/>
        </a:defRPr>
      </a:lvl3pPr>
      <a:lvl4pPr marL="1600200" indent="-228600" algn="l" rtl="0" eaLnBrk="0" fontAlgn="base" hangingPunct="0">
        <a:spcBef>
          <a:spcPct val="20000"/>
        </a:spcBef>
        <a:spcAft>
          <a:spcPct val="0"/>
        </a:spcAft>
        <a:buChar char="–"/>
        <a:defRPr sz="1600">
          <a:solidFill>
            <a:schemeClr val="bg2"/>
          </a:solidFill>
          <a:latin typeface="+mn-lt"/>
          <a:ea typeface="+mn-ea"/>
        </a:defRPr>
      </a:lvl4pPr>
      <a:lvl5pPr marL="2057400" indent="-228600" algn="l" rtl="0" eaLnBrk="0" fontAlgn="base" hangingPunct="0">
        <a:spcBef>
          <a:spcPct val="20000"/>
        </a:spcBef>
        <a:spcAft>
          <a:spcPct val="0"/>
        </a:spcAft>
        <a:buChar char="»"/>
        <a:defRPr sz="1600">
          <a:solidFill>
            <a:schemeClr val="bg2"/>
          </a:solidFill>
          <a:latin typeface="+mn-lt"/>
          <a:ea typeface="+mn-ea"/>
        </a:defRPr>
      </a:lvl5pPr>
      <a:lvl6pPr marL="2514600" indent="-228600" algn="l" rtl="0" fontAlgn="base">
        <a:spcBef>
          <a:spcPct val="20000"/>
        </a:spcBef>
        <a:spcAft>
          <a:spcPct val="0"/>
        </a:spcAft>
        <a:buChar char="»"/>
        <a:defRPr sz="1600">
          <a:solidFill>
            <a:schemeClr val="bg2"/>
          </a:solidFill>
          <a:latin typeface="+mn-lt"/>
          <a:ea typeface="+mn-ea"/>
        </a:defRPr>
      </a:lvl6pPr>
      <a:lvl7pPr marL="2971800" indent="-228600" algn="l" rtl="0" fontAlgn="base">
        <a:spcBef>
          <a:spcPct val="20000"/>
        </a:spcBef>
        <a:spcAft>
          <a:spcPct val="0"/>
        </a:spcAft>
        <a:buChar char="»"/>
        <a:defRPr sz="1600">
          <a:solidFill>
            <a:schemeClr val="bg2"/>
          </a:solidFill>
          <a:latin typeface="+mn-lt"/>
          <a:ea typeface="+mn-ea"/>
        </a:defRPr>
      </a:lvl7pPr>
      <a:lvl8pPr marL="3429000" indent="-228600" algn="l" rtl="0" fontAlgn="base">
        <a:spcBef>
          <a:spcPct val="20000"/>
        </a:spcBef>
        <a:spcAft>
          <a:spcPct val="0"/>
        </a:spcAft>
        <a:buChar char="»"/>
        <a:defRPr sz="1600">
          <a:solidFill>
            <a:schemeClr val="bg2"/>
          </a:solidFill>
          <a:latin typeface="+mn-lt"/>
          <a:ea typeface="+mn-ea"/>
        </a:defRPr>
      </a:lvl8pPr>
      <a:lvl9pPr marL="3886200" indent="-228600" algn="l" rtl="0" fontAlgn="base">
        <a:spcBef>
          <a:spcPct val="20000"/>
        </a:spcBef>
        <a:spcAft>
          <a:spcPct val="0"/>
        </a:spcAft>
        <a:buChar char="»"/>
        <a:defRPr sz="16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srcRect/>
          <a:stretch>
            <a:fillRect/>
          </a:stretch>
        </p:blipFill>
        <p:spPr bwMode="auto">
          <a:xfrm flipH="1">
            <a:off x="8018877" y="5332374"/>
            <a:ext cx="440747" cy="544897"/>
          </a:xfrm>
          <a:prstGeom prst="rect">
            <a:avLst/>
          </a:prstGeom>
          <a:noFill/>
          <a:ln w="9525">
            <a:noFill/>
            <a:miter lim="800000"/>
            <a:headEnd/>
            <a:tailEnd/>
          </a:ln>
          <a:effectLst>
            <a:reflection blurRad="6350" stA="52000" endA="300" endPos="35000" dir="5400000" sy="-100000" algn="bl" rotWithShape="0"/>
          </a:effectLst>
        </p:spPr>
      </p:pic>
      <p:pic>
        <p:nvPicPr>
          <p:cNvPr id="76803" name="Picture 5" descr="Fresh basil copy.pn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308304" y="4022287"/>
            <a:ext cx="1786484" cy="1429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9" name="Straight Connector 6"/>
          <p:cNvCxnSpPr/>
          <p:nvPr/>
        </p:nvCxnSpPr>
        <p:spPr>
          <a:xfrm>
            <a:off x="690563" y="1277938"/>
            <a:ext cx="3665537" cy="0"/>
          </a:xfrm>
          <a:prstGeom prst="line">
            <a:avLst/>
          </a:prstGeom>
          <a:noFill/>
          <a:ln w="28575" cap="flat" cmpd="sng" algn="ctr">
            <a:solidFill>
              <a:schemeClr val="tx1">
                <a:lumMod val="50000"/>
                <a:lumOff val="50000"/>
              </a:schemeClr>
            </a:solidFill>
            <a:prstDash val="sysDot"/>
          </a:ln>
          <a:effectLst/>
        </p:spPr>
      </p:cxnSp>
      <p:cxnSp>
        <p:nvCxnSpPr>
          <p:cNvPr id="10" name="Straight Connector 7"/>
          <p:cNvCxnSpPr/>
          <p:nvPr/>
        </p:nvCxnSpPr>
        <p:spPr>
          <a:xfrm>
            <a:off x="692150" y="1277938"/>
            <a:ext cx="0" cy="2068512"/>
          </a:xfrm>
          <a:prstGeom prst="line">
            <a:avLst/>
          </a:prstGeom>
          <a:noFill/>
          <a:ln w="28575" cap="flat" cmpd="sng" algn="ctr">
            <a:solidFill>
              <a:schemeClr val="tx1">
                <a:lumMod val="50000"/>
                <a:lumOff val="50000"/>
              </a:schemeClr>
            </a:solidFill>
            <a:prstDash val="sysDot"/>
          </a:ln>
          <a:effectLst/>
        </p:spPr>
      </p:cxnSp>
      <p:sp>
        <p:nvSpPr>
          <p:cNvPr id="76806" name="TextBox 8"/>
          <p:cNvSpPr txBox="1">
            <a:spLocks noChangeArrowheads="1"/>
          </p:cNvSpPr>
          <p:nvPr/>
        </p:nvSpPr>
        <p:spPr bwMode="auto">
          <a:xfrm>
            <a:off x="796925" y="1408113"/>
            <a:ext cx="3754438" cy="49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66688" indent="-166688">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150000"/>
              </a:lnSpc>
              <a:buFont typeface="Arial" charset="0"/>
              <a:buChar char="•"/>
            </a:pPr>
            <a:endParaRPr lang="en-US" sz="2000" i="1" dirty="0">
              <a:solidFill>
                <a:srgbClr val="000000"/>
              </a:solidFill>
              <a:latin typeface="Times New Roman" pitchFamily="18" charset="0"/>
              <a:ea typeface="Microsoft YaHei" pitchFamily="34" charset="-122"/>
              <a:cs typeface="Times New Roman" pitchFamily="18" charset="0"/>
            </a:endParaRPr>
          </a:p>
        </p:txBody>
      </p:sp>
      <p:sp>
        <p:nvSpPr>
          <p:cNvPr id="12" name="Freeform 10"/>
          <p:cNvSpPr>
            <a:spLocks noEditPoints="1"/>
          </p:cNvSpPr>
          <p:nvPr/>
        </p:nvSpPr>
        <p:spPr bwMode="auto">
          <a:xfrm flipH="1">
            <a:off x="7164288" y="4982544"/>
            <a:ext cx="486916" cy="1244555"/>
          </a:xfrm>
          <a:custGeom>
            <a:avLst/>
            <a:gdLst/>
            <a:ahLst/>
            <a:cxnLst>
              <a:cxn ang="0">
                <a:pos x="206" y="116"/>
              </a:cxn>
              <a:cxn ang="0">
                <a:pos x="192" y="94"/>
              </a:cxn>
              <a:cxn ang="0">
                <a:pos x="140" y="72"/>
              </a:cxn>
              <a:cxn ang="0">
                <a:pos x="130" y="54"/>
              </a:cxn>
              <a:cxn ang="0">
                <a:pos x="134" y="28"/>
              </a:cxn>
              <a:cxn ang="0">
                <a:pos x="106" y="0"/>
              </a:cxn>
              <a:cxn ang="0">
                <a:pos x="82" y="30"/>
              </a:cxn>
              <a:cxn ang="0">
                <a:pos x="86" y="54"/>
              </a:cxn>
              <a:cxn ang="0">
                <a:pos x="76" y="76"/>
              </a:cxn>
              <a:cxn ang="0">
                <a:pos x="44" y="86"/>
              </a:cxn>
              <a:cxn ang="0">
                <a:pos x="26" y="114"/>
              </a:cxn>
              <a:cxn ang="0">
                <a:pos x="12" y="142"/>
              </a:cxn>
              <a:cxn ang="0">
                <a:pos x="2" y="186"/>
              </a:cxn>
              <a:cxn ang="0">
                <a:pos x="24" y="232"/>
              </a:cxn>
              <a:cxn ang="0">
                <a:pos x="30" y="240"/>
              </a:cxn>
              <a:cxn ang="0">
                <a:pos x="36" y="264"/>
              </a:cxn>
              <a:cxn ang="0">
                <a:pos x="46" y="322"/>
              </a:cxn>
              <a:cxn ang="0">
                <a:pos x="60" y="368"/>
              </a:cxn>
              <a:cxn ang="0">
                <a:pos x="70" y="458"/>
              </a:cxn>
              <a:cxn ang="0">
                <a:pos x="74" y="510"/>
              </a:cxn>
              <a:cxn ang="0">
                <a:pos x="76" y="526"/>
              </a:cxn>
              <a:cxn ang="0">
                <a:pos x="72" y="538"/>
              </a:cxn>
              <a:cxn ang="0">
                <a:pos x="56" y="552"/>
              </a:cxn>
              <a:cxn ang="0">
                <a:pos x="98" y="550"/>
              </a:cxn>
              <a:cxn ang="0">
                <a:pos x="118" y="530"/>
              </a:cxn>
              <a:cxn ang="0">
                <a:pos x="126" y="536"/>
              </a:cxn>
              <a:cxn ang="0">
                <a:pos x="118" y="552"/>
              </a:cxn>
              <a:cxn ang="0">
                <a:pos x="112" y="568"/>
              </a:cxn>
              <a:cxn ang="0">
                <a:pos x="150" y="568"/>
              </a:cxn>
              <a:cxn ang="0">
                <a:pos x="160" y="546"/>
              </a:cxn>
              <a:cxn ang="0">
                <a:pos x="166" y="524"/>
              </a:cxn>
              <a:cxn ang="0">
                <a:pos x="170" y="404"/>
              </a:cxn>
              <a:cxn ang="0">
                <a:pos x="178" y="322"/>
              </a:cxn>
              <a:cxn ang="0">
                <a:pos x="202" y="302"/>
              </a:cxn>
              <a:cxn ang="0">
                <a:pos x="198" y="246"/>
              </a:cxn>
              <a:cxn ang="0">
                <a:pos x="206" y="216"/>
              </a:cxn>
              <a:cxn ang="0">
                <a:pos x="234" y="156"/>
              </a:cxn>
              <a:cxn ang="0">
                <a:pos x="42" y="174"/>
              </a:cxn>
              <a:cxn ang="0">
                <a:pos x="44" y="230"/>
              </a:cxn>
              <a:cxn ang="0">
                <a:pos x="76" y="528"/>
              </a:cxn>
              <a:cxn ang="0">
                <a:pos x="66" y="228"/>
              </a:cxn>
              <a:cxn ang="0">
                <a:pos x="76" y="100"/>
              </a:cxn>
              <a:cxn ang="0">
                <a:pos x="92" y="80"/>
              </a:cxn>
              <a:cxn ang="0">
                <a:pos x="84" y="80"/>
              </a:cxn>
              <a:cxn ang="0">
                <a:pos x="94" y="92"/>
              </a:cxn>
              <a:cxn ang="0">
                <a:pos x="98" y="96"/>
              </a:cxn>
              <a:cxn ang="0">
                <a:pos x="130" y="450"/>
              </a:cxn>
              <a:cxn ang="0">
                <a:pos x="120" y="494"/>
              </a:cxn>
              <a:cxn ang="0">
                <a:pos x="114" y="434"/>
              </a:cxn>
              <a:cxn ang="0">
                <a:pos x="116" y="382"/>
              </a:cxn>
              <a:cxn ang="0">
                <a:pos x="128" y="428"/>
              </a:cxn>
              <a:cxn ang="0">
                <a:pos x="146" y="218"/>
              </a:cxn>
              <a:cxn ang="0">
                <a:pos x="110" y="240"/>
              </a:cxn>
              <a:cxn ang="0">
                <a:pos x="110" y="94"/>
              </a:cxn>
              <a:cxn ang="0">
                <a:pos x="106" y="88"/>
              </a:cxn>
              <a:cxn ang="0">
                <a:pos x="124" y="128"/>
              </a:cxn>
              <a:cxn ang="0">
                <a:pos x="156" y="208"/>
              </a:cxn>
              <a:cxn ang="0">
                <a:pos x="166" y="224"/>
              </a:cxn>
              <a:cxn ang="0">
                <a:pos x="188" y="182"/>
              </a:cxn>
              <a:cxn ang="0">
                <a:pos x="190" y="164"/>
              </a:cxn>
            </a:cxnLst>
            <a:rect l="0" t="0" r="r" b="b"/>
            <a:pathLst>
              <a:path w="236" h="572">
                <a:moveTo>
                  <a:pt x="234" y="156"/>
                </a:moveTo>
                <a:lnTo>
                  <a:pt x="234" y="156"/>
                </a:lnTo>
                <a:lnTo>
                  <a:pt x="226" y="144"/>
                </a:lnTo>
                <a:lnTo>
                  <a:pt x="222" y="136"/>
                </a:lnTo>
                <a:lnTo>
                  <a:pt x="222" y="136"/>
                </a:lnTo>
                <a:lnTo>
                  <a:pt x="216" y="128"/>
                </a:lnTo>
                <a:lnTo>
                  <a:pt x="216" y="128"/>
                </a:lnTo>
                <a:lnTo>
                  <a:pt x="214" y="126"/>
                </a:lnTo>
                <a:lnTo>
                  <a:pt x="214" y="126"/>
                </a:lnTo>
                <a:lnTo>
                  <a:pt x="214" y="126"/>
                </a:lnTo>
                <a:lnTo>
                  <a:pt x="212" y="124"/>
                </a:lnTo>
                <a:lnTo>
                  <a:pt x="212" y="124"/>
                </a:lnTo>
                <a:lnTo>
                  <a:pt x="208" y="118"/>
                </a:lnTo>
                <a:lnTo>
                  <a:pt x="208" y="118"/>
                </a:lnTo>
                <a:lnTo>
                  <a:pt x="206" y="116"/>
                </a:lnTo>
                <a:lnTo>
                  <a:pt x="206" y="116"/>
                </a:lnTo>
                <a:lnTo>
                  <a:pt x="204" y="112"/>
                </a:lnTo>
                <a:lnTo>
                  <a:pt x="204" y="112"/>
                </a:lnTo>
                <a:lnTo>
                  <a:pt x="202" y="110"/>
                </a:lnTo>
                <a:lnTo>
                  <a:pt x="202" y="110"/>
                </a:lnTo>
                <a:lnTo>
                  <a:pt x="198" y="106"/>
                </a:lnTo>
                <a:lnTo>
                  <a:pt x="198" y="106"/>
                </a:lnTo>
                <a:lnTo>
                  <a:pt x="196" y="106"/>
                </a:lnTo>
                <a:lnTo>
                  <a:pt x="196" y="106"/>
                </a:lnTo>
                <a:lnTo>
                  <a:pt x="196" y="104"/>
                </a:lnTo>
                <a:lnTo>
                  <a:pt x="196" y="104"/>
                </a:lnTo>
                <a:lnTo>
                  <a:pt x="194" y="100"/>
                </a:lnTo>
                <a:lnTo>
                  <a:pt x="194" y="100"/>
                </a:lnTo>
                <a:lnTo>
                  <a:pt x="194" y="96"/>
                </a:lnTo>
                <a:lnTo>
                  <a:pt x="194" y="96"/>
                </a:lnTo>
                <a:lnTo>
                  <a:pt x="192" y="94"/>
                </a:lnTo>
                <a:lnTo>
                  <a:pt x="192" y="94"/>
                </a:lnTo>
                <a:lnTo>
                  <a:pt x="190" y="88"/>
                </a:lnTo>
                <a:lnTo>
                  <a:pt x="190" y="88"/>
                </a:lnTo>
                <a:lnTo>
                  <a:pt x="188" y="84"/>
                </a:lnTo>
                <a:lnTo>
                  <a:pt x="186" y="82"/>
                </a:lnTo>
                <a:lnTo>
                  <a:pt x="186" y="82"/>
                </a:lnTo>
                <a:lnTo>
                  <a:pt x="186" y="82"/>
                </a:lnTo>
                <a:lnTo>
                  <a:pt x="186" y="82"/>
                </a:lnTo>
                <a:lnTo>
                  <a:pt x="182" y="80"/>
                </a:lnTo>
                <a:lnTo>
                  <a:pt x="182" y="80"/>
                </a:lnTo>
                <a:lnTo>
                  <a:pt x="176" y="80"/>
                </a:lnTo>
                <a:lnTo>
                  <a:pt x="176" y="80"/>
                </a:lnTo>
                <a:lnTo>
                  <a:pt x="166" y="78"/>
                </a:lnTo>
                <a:lnTo>
                  <a:pt x="166" y="78"/>
                </a:lnTo>
                <a:lnTo>
                  <a:pt x="154" y="76"/>
                </a:lnTo>
                <a:lnTo>
                  <a:pt x="154" y="76"/>
                </a:lnTo>
                <a:lnTo>
                  <a:pt x="140" y="72"/>
                </a:lnTo>
                <a:lnTo>
                  <a:pt x="140" y="72"/>
                </a:lnTo>
                <a:lnTo>
                  <a:pt x="136" y="72"/>
                </a:lnTo>
                <a:lnTo>
                  <a:pt x="136" y="72"/>
                </a:lnTo>
                <a:lnTo>
                  <a:pt x="132" y="70"/>
                </a:lnTo>
                <a:lnTo>
                  <a:pt x="132" y="70"/>
                </a:lnTo>
                <a:lnTo>
                  <a:pt x="128" y="68"/>
                </a:lnTo>
                <a:lnTo>
                  <a:pt x="128" y="68"/>
                </a:lnTo>
                <a:lnTo>
                  <a:pt x="126" y="66"/>
                </a:lnTo>
                <a:lnTo>
                  <a:pt x="126" y="66"/>
                </a:lnTo>
                <a:lnTo>
                  <a:pt x="126" y="66"/>
                </a:lnTo>
                <a:lnTo>
                  <a:pt x="128" y="54"/>
                </a:lnTo>
                <a:lnTo>
                  <a:pt x="128" y="54"/>
                </a:lnTo>
                <a:lnTo>
                  <a:pt x="130" y="54"/>
                </a:lnTo>
                <a:lnTo>
                  <a:pt x="130" y="54"/>
                </a:lnTo>
                <a:lnTo>
                  <a:pt x="130" y="54"/>
                </a:lnTo>
                <a:lnTo>
                  <a:pt x="130" y="54"/>
                </a:lnTo>
                <a:lnTo>
                  <a:pt x="132" y="52"/>
                </a:lnTo>
                <a:lnTo>
                  <a:pt x="132" y="52"/>
                </a:lnTo>
                <a:lnTo>
                  <a:pt x="134" y="42"/>
                </a:lnTo>
                <a:lnTo>
                  <a:pt x="134" y="42"/>
                </a:lnTo>
                <a:lnTo>
                  <a:pt x="134" y="38"/>
                </a:lnTo>
                <a:lnTo>
                  <a:pt x="134" y="38"/>
                </a:lnTo>
                <a:lnTo>
                  <a:pt x="134" y="36"/>
                </a:lnTo>
                <a:lnTo>
                  <a:pt x="134" y="36"/>
                </a:lnTo>
                <a:lnTo>
                  <a:pt x="134" y="36"/>
                </a:lnTo>
                <a:lnTo>
                  <a:pt x="134" y="34"/>
                </a:lnTo>
                <a:lnTo>
                  <a:pt x="134" y="34"/>
                </a:lnTo>
                <a:lnTo>
                  <a:pt x="132" y="34"/>
                </a:lnTo>
                <a:lnTo>
                  <a:pt x="132" y="34"/>
                </a:lnTo>
                <a:lnTo>
                  <a:pt x="132" y="32"/>
                </a:lnTo>
                <a:lnTo>
                  <a:pt x="132" y="32"/>
                </a:lnTo>
                <a:lnTo>
                  <a:pt x="134" y="28"/>
                </a:lnTo>
                <a:lnTo>
                  <a:pt x="134" y="28"/>
                </a:lnTo>
                <a:lnTo>
                  <a:pt x="134" y="26"/>
                </a:lnTo>
                <a:lnTo>
                  <a:pt x="134" y="26"/>
                </a:lnTo>
                <a:lnTo>
                  <a:pt x="134" y="24"/>
                </a:lnTo>
                <a:lnTo>
                  <a:pt x="134" y="24"/>
                </a:lnTo>
                <a:lnTo>
                  <a:pt x="132" y="16"/>
                </a:lnTo>
                <a:lnTo>
                  <a:pt x="130" y="12"/>
                </a:lnTo>
                <a:lnTo>
                  <a:pt x="130" y="12"/>
                </a:lnTo>
                <a:lnTo>
                  <a:pt x="126" y="6"/>
                </a:lnTo>
                <a:lnTo>
                  <a:pt x="124" y="6"/>
                </a:lnTo>
                <a:lnTo>
                  <a:pt x="124" y="6"/>
                </a:lnTo>
                <a:lnTo>
                  <a:pt x="122" y="4"/>
                </a:lnTo>
                <a:lnTo>
                  <a:pt x="118" y="2"/>
                </a:lnTo>
                <a:lnTo>
                  <a:pt x="118" y="2"/>
                </a:lnTo>
                <a:lnTo>
                  <a:pt x="114" y="0"/>
                </a:lnTo>
                <a:lnTo>
                  <a:pt x="106" y="0"/>
                </a:lnTo>
                <a:lnTo>
                  <a:pt x="98" y="2"/>
                </a:lnTo>
                <a:lnTo>
                  <a:pt x="98" y="2"/>
                </a:lnTo>
                <a:lnTo>
                  <a:pt x="94" y="4"/>
                </a:lnTo>
                <a:lnTo>
                  <a:pt x="94" y="4"/>
                </a:lnTo>
                <a:lnTo>
                  <a:pt x="92" y="4"/>
                </a:lnTo>
                <a:lnTo>
                  <a:pt x="90" y="6"/>
                </a:lnTo>
                <a:lnTo>
                  <a:pt x="90" y="6"/>
                </a:lnTo>
                <a:lnTo>
                  <a:pt x="86" y="12"/>
                </a:lnTo>
                <a:lnTo>
                  <a:pt x="86" y="12"/>
                </a:lnTo>
                <a:lnTo>
                  <a:pt x="86" y="16"/>
                </a:lnTo>
                <a:lnTo>
                  <a:pt x="84" y="20"/>
                </a:lnTo>
                <a:lnTo>
                  <a:pt x="84" y="20"/>
                </a:lnTo>
                <a:lnTo>
                  <a:pt x="84" y="32"/>
                </a:lnTo>
                <a:lnTo>
                  <a:pt x="84" y="32"/>
                </a:lnTo>
                <a:lnTo>
                  <a:pt x="82" y="30"/>
                </a:lnTo>
                <a:lnTo>
                  <a:pt x="82" y="30"/>
                </a:lnTo>
                <a:lnTo>
                  <a:pt x="82" y="30"/>
                </a:lnTo>
                <a:lnTo>
                  <a:pt x="82" y="30"/>
                </a:lnTo>
                <a:lnTo>
                  <a:pt x="80" y="32"/>
                </a:lnTo>
                <a:lnTo>
                  <a:pt x="80" y="36"/>
                </a:lnTo>
                <a:lnTo>
                  <a:pt x="80" y="36"/>
                </a:lnTo>
                <a:lnTo>
                  <a:pt x="80" y="40"/>
                </a:lnTo>
                <a:lnTo>
                  <a:pt x="80" y="46"/>
                </a:lnTo>
                <a:lnTo>
                  <a:pt x="80" y="46"/>
                </a:lnTo>
                <a:lnTo>
                  <a:pt x="82" y="50"/>
                </a:lnTo>
                <a:lnTo>
                  <a:pt x="82" y="50"/>
                </a:lnTo>
                <a:lnTo>
                  <a:pt x="84" y="50"/>
                </a:lnTo>
                <a:lnTo>
                  <a:pt x="84" y="50"/>
                </a:lnTo>
                <a:lnTo>
                  <a:pt x="86" y="50"/>
                </a:lnTo>
                <a:lnTo>
                  <a:pt x="86" y="50"/>
                </a:lnTo>
                <a:lnTo>
                  <a:pt x="86" y="54"/>
                </a:lnTo>
                <a:lnTo>
                  <a:pt x="86" y="54"/>
                </a:lnTo>
                <a:lnTo>
                  <a:pt x="86" y="58"/>
                </a:lnTo>
                <a:lnTo>
                  <a:pt x="86" y="58"/>
                </a:lnTo>
                <a:lnTo>
                  <a:pt x="86" y="66"/>
                </a:lnTo>
                <a:lnTo>
                  <a:pt x="86" y="66"/>
                </a:lnTo>
                <a:lnTo>
                  <a:pt x="86" y="66"/>
                </a:lnTo>
                <a:lnTo>
                  <a:pt x="86" y="66"/>
                </a:lnTo>
                <a:lnTo>
                  <a:pt x="84" y="68"/>
                </a:lnTo>
                <a:lnTo>
                  <a:pt x="84" y="68"/>
                </a:lnTo>
                <a:lnTo>
                  <a:pt x="84" y="72"/>
                </a:lnTo>
                <a:lnTo>
                  <a:pt x="84" y="72"/>
                </a:lnTo>
                <a:lnTo>
                  <a:pt x="82" y="74"/>
                </a:lnTo>
                <a:lnTo>
                  <a:pt x="82" y="74"/>
                </a:lnTo>
                <a:lnTo>
                  <a:pt x="80" y="76"/>
                </a:lnTo>
                <a:lnTo>
                  <a:pt x="80" y="76"/>
                </a:lnTo>
                <a:lnTo>
                  <a:pt x="76" y="76"/>
                </a:lnTo>
                <a:lnTo>
                  <a:pt x="76" y="76"/>
                </a:lnTo>
                <a:lnTo>
                  <a:pt x="72" y="78"/>
                </a:lnTo>
                <a:lnTo>
                  <a:pt x="72" y="78"/>
                </a:lnTo>
                <a:lnTo>
                  <a:pt x="66" y="80"/>
                </a:lnTo>
                <a:lnTo>
                  <a:pt x="66" y="80"/>
                </a:lnTo>
                <a:lnTo>
                  <a:pt x="62" y="80"/>
                </a:lnTo>
                <a:lnTo>
                  <a:pt x="62" y="80"/>
                </a:lnTo>
                <a:lnTo>
                  <a:pt x="58" y="82"/>
                </a:lnTo>
                <a:lnTo>
                  <a:pt x="58" y="82"/>
                </a:lnTo>
                <a:lnTo>
                  <a:pt x="54" y="82"/>
                </a:lnTo>
                <a:lnTo>
                  <a:pt x="54" y="82"/>
                </a:lnTo>
                <a:lnTo>
                  <a:pt x="50" y="84"/>
                </a:lnTo>
                <a:lnTo>
                  <a:pt x="50" y="84"/>
                </a:lnTo>
                <a:lnTo>
                  <a:pt x="48" y="84"/>
                </a:lnTo>
                <a:lnTo>
                  <a:pt x="48" y="84"/>
                </a:lnTo>
                <a:lnTo>
                  <a:pt x="44" y="86"/>
                </a:lnTo>
                <a:lnTo>
                  <a:pt x="44" y="86"/>
                </a:lnTo>
                <a:lnTo>
                  <a:pt x="36" y="88"/>
                </a:lnTo>
                <a:lnTo>
                  <a:pt x="36" y="88"/>
                </a:lnTo>
                <a:lnTo>
                  <a:pt x="34" y="90"/>
                </a:lnTo>
                <a:lnTo>
                  <a:pt x="34" y="90"/>
                </a:lnTo>
                <a:lnTo>
                  <a:pt x="34" y="90"/>
                </a:lnTo>
                <a:lnTo>
                  <a:pt x="34" y="90"/>
                </a:lnTo>
                <a:lnTo>
                  <a:pt x="30" y="96"/>
                </a:lnTo>
                <a:lnTo>
                  <a:pt x="30" y="96"/>
                </a:lnTo>
                <a:lnTo>
                  <a:pt x="28" y="102"/>
                </a:lnTo>
                <a:lnTo>
                  <a:pt x="28" y="102"/>
                </a:lnTo>
                <a:lnTo>
                  <a:pt x="28" y="104"/>
                </a:lnTo>
                <a:lnTo>
                  <a:pt x="28" y="104"/>
                </a:lnTo>
                <a:lnTo>
                  <a:pt x="26" y="110"/>
                </a:lnTo>
                <a:lnTo>
                  <a:pt x="26" y="110"/>
                </a:lnTo>
                <a:lnTo>
                  <a:pt x="26" y="114"/>
                </a:lnTo>
                <a:lnTo>
                  <a:pt x="26" y="114"/>
                </a:lnTo>
                <a:lnTo>
                  <a:pt x="24" y="116"/>
                </a:lnTo>
                <a:lnTo>
                  <a:pt x="24" y="116"/>
                </a:lnTo>
                <a:lnTo>
                  <a:pt x="22" y="120"/>
                </a:lnTo>
                <a:lnTo>
                  <a:pt x="22" y="120"/>
                </a:lnTo>
                <a:lnTo>
                  <a:pt x="22" y="124"/>
                </a:lnTo>
                <a:lnTo>
                  <a:pt x="22" y="124"/>
                </a:lnTo>
                <a:lnTo>
                  <a:pt x="20" y="128"/>
                </a:lnTo>
                <a:lnTo>
                  <a:pt x="20" y="128"/>
                </a:lnTo>
                <a:lnTo>
                  <a:pt x="18" y="132"/>
                </a:lnTo>
                <a:lnTo>
                  <a:pt x="18" y="132"/>
                </a:lnTo>
                <a:lnTo>
                  <a:pt x="16" y="134"/>
                </a:lnTo>
                <a:lnTo>
                  <a:pt x="16" y="134"/>
                </a:lnTo>
                <a:lnTo>
                  <a:pt x="14" y="140"/>
                </a:lnTo>
                <a:lnTo>
                  <a:pt x="14" y="140"/>
                </a:lnTo>
                <a:lnTo>
                  <a:pt x="12" y="142"/>
                </a:lnTo>
                <a:lnTo>
                  <a:pt x="12" y="142"/>
                </a:lnTo>
                <a:lnTo>
                  <a:pt x="8" y="152"/>
                </a:lnTo>
                <a:lnTo>
                  <a:pt x="8" y="152"/>
                </a:lnTo>
                <a:lnTo>
                  <a:pt x="6" y="154"/>
                </a:lnTo>
                <a:lnTo>
                  <a:pt x="6" y="154"/>
                </a:lnTo>
                <a:lnTo>
                  <a:pt x="4" y="156"/>
                </a:lnTo>
                <a:lnTo>
                  <a:pt x="2" y="158"/>
                </a:lnTo>
                <a:lnTo>
                  <a:pt x="2" y="158"/>
                </a:lnTo>
                <a:lnTo>
                  <a:pt x="2" y="166"/>
                </a:lnTo>
                <a:lnTo>
                  <a:pt x="2" y="166"/>
                </a:lnTo>
                <a:lnTo>
                  <a:pt x="0" y="172"/>
                </a:lnTo>
                <a:lnTo>
                  <a:pt x="0" y="172"/>
                </a:lnTo>
                <a:lnTo>
                  <a:pt x="0" y="174"/>
                </a:lnTo>
                <a:lnTo>
                  <a:pt x="0" y="178"/>
                </a:lnTo>
                <a:lnTo>
                  <a:pt x="0" y="178"/>
                </a:lnTo>
                <a:lnTo>
                  <a:pt x="2" y="186"/>
                </a:lnTo>
                <a:lnTo>
                  <a:pt x="2" y="186"/>
                </a:lnTo>
                <a:lnTo>
                  <a:pt x="2" y="190"/>
                </a:lnTo>
                <a:lnTo>
                  <a:pt x="2" y="190"/>
                </a:lnTo>
                <a:lnTo>
                  <a:pt x="4" y="196"/>
                </a:lnTo>
                <a:lnTo>
                  <a:pt x="4" y="196"/>
                </a:lnTo>
                <a:lnTo>
                  <a:pt x="12" y="210"/>
                </a:lnTo>
                <a:lnTo>
                  <a:pt x="12" y="210"/>
                </a:lnTo>
                <a:lnTo>
                  <a:pt x="22" y="226"/>
                </a:lnTo>
                <a:lnTo>
                  <a:pt x="22" y="226"/>
                </a:lnTo>
                <a:lnTo>
                  <a:pt x="20" y="226"/>
                </a:lnTo>
                <a:lnTo>
                  <a:pt x="20" y="226"/>
                </a:lnTo>
                <a:lnTo>
                  <a:pt x="22" y="228"/>
                </a:lnTo>
                <a:lnTo>
                  <a:pt x="22" y="228"/>
                </a:lnTo>
                <a:lnTo>
                  <a:pt x="22" y="230"/>
                </a:lnTo>
                <a:lnTo>
                  <a:pt x="22" y="230"/>
                </a:lnTo>
                <a:lnTo>
                  <a:pt x="24" y="232"/>
                </a:lnTo>
                <a:lnTo>
                  <a:pt x="24" y="232"/>
                </a:lnTo>
                <a:lnTo>
                  <a:pt x="24" y="232"/>
                </a:lnTo>
                <a:lnTo>
                  <a:pt x="24" y="232"/>
                </a:lnTo>
                <a:lnTo>
                  <a:pt x="26" y="236"/>
                </a:lnTo>
                <a:lnTo>
                  <a:pt x="26" y="236"/>
                </a:lnTo>
                <a:lnTo>
                  <a:pt x="28" y="236"/>
                </a:lnTo>
                <a:lnTo>
                  <a:pt x="28" y="236"/>
                </a:lnTo>
                <a:lnTo>
                  <a:pt x="28" y="238"/>
                </a:lnTo>
                <a:lnTo>
                  <a:pt x="28" y="238"/>
                </a:lnTo>
                <a:lnTo>
                  <a:pt x="28" y="238"/>
                </a:lnTo>
                <a:lnTo>
                  <a:pt x="28" y="238"/>
                </a:lnTo>
                <a:lnTo>
                  <a:pt x="30" y="240"/>
                </a:lnTo>
                <a:lnTo>
                  <a:pt x="30" y="240"/>
                </a:lnTo>
                <a:lnTo>
                  <a:pt x="30" y="240"/>
                </a:lnTo>
                <a:lnTo>
                  <a:pt x="30" y="240"/>
                </a:lnTo>
                <a:lnTo>
                  <a:pt x="30" y="240"/>
                </a:lnTo>
                <a:lnTo>
                  <a:pt x="30" y="240"/>
                </a:lnTo>
                <a:lnTo>
                  <a:pt x="32" y="244"/>
                </a:lnTo>
                <a:lnTo>
                  <a:pt x="32" y="244"/>
                </a:lnTo>
                <a:lnTo>
                  <a:pt x="34" y="248"/>
                </a:lnTo>
                <a:lnTo>
                  <a:pt x="34" y="248"/>
                </a:lnTo>
                <a:lnTo>
                  <a:pt x="36" y="250"/>
                </a:lnTo>
                <a:lnTo>
                  <a:pt x="36" y="250"/>
                </a:lnTo>
                <a:lnTo>
                  <a:pt x="34" y="248"/>
                </a:lnTo>
                <a:lnTo>
                  <a:pt x="34" y="248"/>
                </a:lnTo>
                <a:lnTo>
                  <a:pt x="36" y="246"/>
                </a:lnTo>
                <a:lnTo>
                  <a:pt x="36" y="248"/>
                </a:lnTo>
                <a:lnTo>
                  <a:pt x="36" y="248"/>
                </a:lnTo>
                <a:lnTo>
                  <a:pt x="38" y="248"/>
                </a:lnTo>
                <a:lnTo>
                  <a:pt x="38" y="248"/>
                </a:lnTo>
                <a:lnTo>
                  <a:pt x="38" y="252"/>
                </a:lnTo>
                <a:lnTo>
                  <a:pt x="38" y="252"/>
                </a:lnTo>
                <a:lnTo>
                  <a:pt x="36" y="264"/>
                </a:lnTo>
                <a:lnTo>
                  <a:pt x="36" y="264"/>
                </a:lnTo>
                <a:lnTo>
                  <a:pt x="36" y="284"/>
                </a:lnTo>
                <a:lnTo>
                  <a:pt x="36" y="284"/>
                </a:lnTo>
                <a:lnTo>
                  <a:pt x="36" y="292"/>
                </a:lnTo>
                <a:lnTo>
                  <a:pt x="36" y="292"/>
                </a:lnTo>
                <a:lnTo>
                  <a:pt x="36" y="312"/>
                </a:lnTo>
                <a:lnTo>
                  <a:pt x="36" y="312"/>
                </a:lnTo>
                <a:lnTo>
                  <a:pt x="36" y="314"/>
                </a:lnTo>
                <a:lnTo>
                  <a:pt x="36" y="314"/>
                </a:lnTo>
                <a:lnTo>
                  <a:pt x="38" y="316"/>
                </a:lnTo>
                <a:lnTo>
                  <a:pt x="38" y="316"/>
                </a:lnTo>
                <a:lnTo>
                  <a:pt x="40" y="318"/>
                </a:lnTo>
                <a:lnTo>
                  <a:pt x="40" y="318"/>
                </a:lnTo>
                <a:lnTo>
                  <a:pt x="42" y="320"/>
                </a:lnTo>
                <a:lnTo>
                  <a:pt x="42" y="320"/>
                </a:lnTo>
                <a:lnTo>
                  <a:pt x="46" y="322"/>
                </a:lnTo>
                <a:lnTo>
                  <a:pt x="46" y="322"/>
                </a:lnTo>
                <a:lnTo>
                  <a:pt x="50" y="322"/>
                </a:lnTo>
                <a:lnTo>
                  <a:pt x="50" y="322"/>
                </a:lnTo>
                <a:lnTo>
                  <a:pt x="54" y="324"/>
                </a:lnTo>
                <a:lnTo>
                  <a:pt x="54" y="324"/>
                </a:lnTo>
                <a:lnTo>
                  <a:pt x="54" y="324"/>
                </a:lnTo>
                <a:lnTo>
                  <a:pt x="54" y="324"/>
                </a:lnTo>
                <a:lnTo>
                  <a:pt x="54" y="328"/>
                </a:lnTo>
                <a:lnTo>
                  <a:pt x="54" y="328"/>
                </a:lnTo>
                <a:lnTo>
                  <a:pt x="56" y="336"/>
                </a:lnTo>
                <a:lnTo>
                  <a:pt x="56" y="336"/>
                </a:lnTo>
                <a:lnTo>
                  <a:pt x="58" y="348"/>
                </a:lnTo>
                <a:lnTo>
                  <a:pt x="58" y="348"/>
                </a:lnTo>
                <a:lnTo>
                  <a:pt x="58" y="352"/>
                </a:lnTo>
                <a:lnTo>
                  <a:pt x="58" y="352"/>
                </a:lnTo>
                <a:lnTo>
                  <a:pt x="60" y="368"/>
                </a:lnTo>
                <a:lnTo>
                  <a:pt x="60" y="368"/>
                </a:lnTo>
                <a:lnTo>
                  <a:pt x="64" y="388"/>
                </a:lnTo>
                <a:lnTo>
                  <a:pt x="64" y="388"/>
                </a:lnTo>
                <a:lnTo>
                  <a:pt x="66" y="394"/>
                </a:lnTo>
                <a:lnTo>
                  <a:pt x="66" y="394"/>
                </a:lnTo>
                <a:lnTo>
                  <a:pt x="66" y="404"/>
                </a:lnTo>
                <a:lnTo>
                  <a:pt x="66" y="404"/>
                </a:lnTo>
                <a:lnTo>
                  <a:pt x="66" y="416"/>
                </a:lnTo>
                <a:lnTo>
                  <a:pt x="66" y="416"/>
                </a:lnTo>
                <a:lnTo>
                  <a:pt x="68" y="422"/>
                </a:lnTo>
                <a:lnTo>
                  <a:pt x="68" y="422"/>
                </a:lnTo>
                <a:lnTo>
                  <a:pt x="70" y="442"/>
                </a:lnTo>
                <a:lnTo>
                  <a:pt x="70" y="442"/>
                </a:lnTo>
                <a:lnTo>
                  <a:pt x="70" y="448"/>
                </a:lnTo>
                <a:lnTo>
                  <a:pt x="70" y="448"/>
                </a:lnTo>
                <a:lnTo>
                  <a:pt x="70" y="458"/>
                </a:lnTo>
                <a:lnTo>
                  <a:pt x="70" y="458"/>
                </a:lnTo>
                <a:lnTo>
                  <a:pt x="72" y="468"/>
                </a:lnTo>
                <a:lnTo>
                  <a:pt x="72" y="468"/>
                </a:lnTo>
                <a:lnTo>
                  <a:pt x="74" y="480"/>
                </a:lnTo>
                <a:lnTo>
                  <a:pt x="74" y="480"/>
                </a:lnTo>
                <a:lnTo>
                  <a:pt x="74" y="488"/>
                </a:lnTo>
                <a:lnTo>
                  <a:pt x="74" y="488"/>
                </a:lnTo>
                <a:lnTo>
                  <a:pt x="76" y="494"/>
                </a:lnTo>
                <a:lnTo>
                  <a:pt x="76" y="494"/>
                </a:lnTo>
                <a:lnTo>
                  <a:pt x="76" y="506"/>
                </a:lnTo>
                <a:lnTo>
                  <a:pt x="76" y="506"/>
                </a:lnTo>
                <a:lnTo>
                  <a:pt x="76" y="506"/>
                </a:lnTo>
                <a:lnTo>
                  <a:pt x="76" y="506"/>
                </a:lnTo>
                <a:lnTo>
                  <a:pt x="74" y="508"/>
                </a:lnTo>
                <a:lnTo>
                  <a:pt x="74" y="508"/>
                </a:lnTo>
                <a:lnTo>
                  <a:pt x="74" y="510"/>
                </a:lnTo>
                <a:lnTo>
                  <a:pt x="74" y="510"/>
                </a:lnTo>
                <a:lnTo>
                  <a:pt x="76" y="512"/>
                </a:lnTo>
                <a:lnTo>
                  <a:pt x="78" y="512"/>
                </a:lnTo>
                <a:lnTo>
                  <a:pt x="78" y="512"/>
                </a:lnTo>
                <a:lnTo>
                  <a:pt x="78" y="512"/>
                </a:lnTo>
                <a:lnTo>
                  <a:pt x="78" y="512"/>
                </a:lnTo>
                <a:lnTo>
                  <a:pt x="78" y="516"/>
                </a:lnTo>
                <a:lnTo>
                  <a:pt x="78" y="516"/>
                </a:lnTo>
                <a:lnTo>
                  <a:pt x="78" y="516"/>
                </a:lnTo>
                <a:lnTo>
                  <a:pt x="78" y="516"/>
                </a:lnTo>
                <a:lnTo>
                  <a:pt x="78" y="518"/>
                </a:lnTo>
                <a:lnTo>
                  <a:pt x="78" y="518"/>
                </a:lnTo>
                <a:lnTo>
                  <a:pt x="76" y="524"/>
                </a:lnTo>
                <a:lnTo>
                  <a:pt x="76" y="524"/>
                </a:lnTo>
                <a:lnTo>
                  <a:pt x="76" y="526"/>
                </a:lnTo>
                <a:lnTo>
                  <a:pt x="76" y="526"/>
                </a:lnTo>
                <a:lnTo>
                  <a:pt x="76" y="526"/>
                </a:lnTo>
                <a:lnTo>
                  <a:pt x="76" y="526"/>
                </a:lnTo>
                <a:lnTo>
                  <a:pt x="76" y="528"/>
                </a:lnTo>
                <a:lnTo>
                  <a:pt x="76" y="528"/>
                </a:lnTo>
                <a:lnTo>
                  <a:pt x="74" y="530"/>
                </a:lnTo>
                <a:lnTo>
                  <a:pt x="74" y="530"/>
                </a:lnTo>
                <a:lnTo>
                  <a:pt x="76" y="530"/>
                </a:lnTo>
                <a:lnTo>
                  <a:pt x="76" y="530"/>
                </a:lnTo>
                <a:lnTo>
                  <a:pt x="74" y="532"/>
                </a:lnTo>
                <a:lnTo>
                  <a:pt x="74" y="532"/>
                </a:lnTo>
                <a:lnTo>
                  <a:pt x="72" y="536"/>
                </a:lnTo>
                <a:lnTo>
                  <a:pt x="72" y="536"/>
                </a:lnTo>
                <a:lnTo>
                  <a:pt x="72" y="536"/>
                </a:lnTo>
                <a:lnTo>
                  <a:pt x="72" y="536"/>
                </a:lnTo>
                <a:lnTo>
                  <a:pt x="72" y="538"/>
                </a:lnTo>
                <a:lnTo>
                  <a:pt x="72" y="538"/>
                </a:lnTo>
                <a:lnTo>
                  <a:pt x="72" y="538"/>
                </a:lnTo>
                <a:lnTo>
                  <a:pt x="72" y="538"/>
                </a:lnTo>
                <a:lnTo>
                  <a:pt x="70" y="540"/>
                </a:lnTo>
                <a:lnTo>
                  <a:pt x="70" y="540"/>
                </a:lnTo>
                <a:lnTo>
                  <a:pt x="66" y="542"/>
                </a:lnTo>
                <a:lnTo>
                  <a:pt x="66" y="542"/>
                </a:lnTo>
                <a:lnTo>
                  <a:pt x="62" y="544"/>
                </a:lnTo>
                <a:lnTo>
                  <a:pt x="62" y="544"/>
                </a:lnTo>
                <a:lnTo>
                  <a:pt x="60" y="546"/>
                </a:lnTo>
                <a:lnTo>
                  <a:pt x="60" y="546"/>
                </a:lnTo>
                <a:lnTo>
                  <a:pt x="58" y="546"/>
                </a:lnTo>
                <a:lnTo>
                  <a:pt x="58" y="546"/>
                </a:lnTo>
                <a:lnTo>
                  <a:pt x="58" y="548"/>
                </a:lnTo>
                <a:lnTo>
                  <a:pt x="58" y="548"/>
                </a:lnTo>
                <a:lnTo>
                  <a:pt x="56" y="552"/>
                </a:lnTo>
                <a:lnTo>
                  <a:pt x="56" y="552"/>
                </a:lnTo>
                <a:lnTo>
                  <a:pt x="56" y="552"/>
                </a:lnTo>
                <a:lnTo>
                  <a:pt x="56" y="552"/>
                </a:lnTo>
                <a:lnTo>
                  <a:pt x="54" y="554"/>
                </a:lnTo>
                <a:lnTo>
                  <a:pt x="54" y="554"/>
                </a:lnTo>
                <a:lnTo>
                  <a:pt x="54" y="558"/>
                </a:lnTo>
                <a:lnTo>
                  <a:pt x="54" y="558"/>
                </a:lnTo>
                <a:lnTo>
                  <a:pt x="58" y="558"/>
                </a:lnTo>
                <a:lnTo>
                  <a:pt x="58" y="558"/>
                </a:lnTo>
                <a:lnTo>
                  <a:pt x="76" y="560"/>
                </a:lnTo>
                <a:lnTo>
                  <a:pt x="76" y="560"/>
                </a:lnTo>
                <a:lnTo>
                  <a:pt x="84" y="558"/>
                </a:lnTo>
                <a:lnTo>
                  <a:pt x="90" y="556"/>
                </a:lnTo>
                <a:lnTo>
                  <a:pt x="90" y="556"/>
                </a:lnTo>
                <a:lnTo>
                  <a:pt x="96" y="554"/>
                </a:lnTo>
                <a:lnTo>
                  <a:pt x="98" y="550"/>
                </a:lnTo>
                <a:lnTo>
                  <a:pt x="98" y="550"/>
                </a:lnTo>
                <a:lnTo>
                  <a:pt x="100" y="546"/>
                </a:lnTo>
                <a:lnTo>
                  <a:pt x="100" y="546"/>
                </a:lnTo>
                <a:lnTo>
                  <a:pt x="102" y="546"/>
                </a:lnTo>
                <a:lnTo>
                  <a:pt x="102" y="546"/>
                </a:lnTo>
                <a:lnTo>
                  <a:pt x="106" y="546"/>
                </a:lnTo>
                <a:lnTo>
                  <a:pt x="106" y="546"/>
                </a:lnTo>
                <a:lnTo>
                  <a:pt x="116" y="544"/>
                </a:lnTo>
                <a:lnTo>
                  <a:pt x="116" y="544"/>
                </a:lnTo>
                <a:lnTo>
                  <a:pt x="120" y="540"/>
                </a:lnTo>
                <a:lnTo>
                  <a:pt x="122" y="540"/>
                </a:lnTo>
                <a:lnTo>
                  <a:pt x="122" y="540"/>
                </a:lnTo>
                <a:lnTo>
                  <a:pt x="120" y="532"/>
                </a:lnTo>
                <a:lnTo>
                  <a:pt x="120" y="532"/>
                </a:lnTo>
                <a:lnTo>
                  <a:pt x="120" y="530"/>
                </a:lnTo>
                <a:lnTo>
                  <a:pt x="120" y="530"/>
                </a:lnTo>
                <a:lnTo>
                  <a:pt x="118" y="530"/>
                </a:lnTo>
                <a:lnTo>
                  <a:pt x="118" y="530"/>
                </a:lnTo>
                <a:lnTo>
                  <a:pt x="118" y="526"/>
                </a:lnTo>
                <a:lnTo>
                  <a:pt x="118" y="526"/>
                </a:lnTo>
                <a:lnTo>
                  <a:pt x="118" y="526"/>
                </a:lnTo>
                <a:lnTo>
                  <a:pt x="118" y="526"/>
                </a:lnTo>
                <a:lnTo>
                  <a:pt x="120" y="526"/>
                </a:lnTo>
                <a:lnTo>
                  <a:pt x="120" y="526"/>
                </a:lnTo>
                <a:lnTo>
                  <a:pt x="122" y="528"/>
                </a:lnTo>
                <a:lnTo>
                  <a:pt x="122" y="528"/>
                </a:lnTo>
                <a:lnTo>
                  <a:pt x="122" y="530"/>
                </a:lnTo>
                <a:lnTo>
                  <a:pt x="122" y="530"/>
                </a:lnTo>
                <a:lnTo>
                  <a:pt x="124" y="532"/>
                </a:lnTo>
                <a:lnTo>
                  <a:pt x="124" y="532"/>
                </a:lnTo>
                <a:lnTo>
                  <a:pt x="124" y="534"/>
                </a:lnTo>
                <a:lnTo>
                  <a:pt x="124" y="534"/>
                </a:lnTo>
                <a:lnTo>
                  <a:pt x="126" y="536"/>
                </a:lnTo>
                <a:lnTo>
                  <a:pt x="126" y="536"/>
                </a:lnTo>
                <a:lnTo>
                  <a:pt x="126" y="538"/>
                </a:lnTo>
                <a:lnTo>
                  <a:pt x="126" y="538"/>
                </a:lnTo>
                <a:lnTo>
                  <a:pt x="126" y="540"/>
                </a:lnTo>
                <a:lnTo>
                  <a:pt x="126" y="540"/>
                </a:lnTo>
                <a:lnTo>
                  <a:pt x="126" y="542"/>
                </a:lnTo>
                <a:lnTo>
                  <a:pt x="126" y="542"/>
                </a:lnTo>
                <a:lnTo>
                  <a:pt x="124" y="544"/>
                </a:lnTo>
                <a:lnTo>
                  <a:pt x="124" y="544"/>
                </a:lnTo>
                <a:lnTo>
                  <a:pt x="122" y="546"/>
                </a:lnTo>
                <a:lnTo>
                  <a:pt x="122" y="546"/>
                </a:lnTo>
                <a:lnTo>
                  <a:pt x="122" y="548"/>
                </a:lnTo>
                <a:lnTo>
                  <a:pt x="122" y="548"/>
                </a:lnTo>
                <a:lnTo>
                  <a:pt x="122" y="550"/>
                </a:lnTo>
                <a:lnTo>
                  <a:pt x="122" y="550"/>
                </a:lnTo>
                <a:lnTo>
                  <a:pt x="118" y="552"/>
                </a:lnTo>
                <a:lnTo>
                  <a:pt x="118" y="552"/>
                </a:lnTo>
                <a:lnTo>
                  <a:pt x="118" y="554"/>
                </a:lnTo>
                <a:lnTo>
                  <a:pt x="118" y="554"/>
                </a:lnTo>
                <a:lnTo>
                  <a:pt x="116" y="556"/>
                </a:lnTo>
                <a:lnTo>
                  <a:pt x="116" y="556"/>
                </a:lnTo>
                <a:lnTo>
                  <a:pt x="116" y="558"/>
                </a:lnTo>
                <a:lnTo>
                  <a:pt x="116" y="558"/>
                </a:lnTo>
                <a:lnTo>
                  <a:pt x="116" y="558"/>
                </a:lnTo>
                <a:lnTo>
                  <a:pt x="116" y="558"/>
                </a:lnTo>
                <a:lnTo>
                  <a:pt x="114" y="560"/>
                </a:lnTo>
                <a:lnTo>
                  <a:pt x="114" y="560"/>
                </a:lnTo>
                <a:lnTo>
                  <a:pt x="114" y="562"/>
                </a:lnTo>
                <a:lnTo>
                  <a:pt x="114" y="562"/>
                </a:lnTo>
                <a:lnTo>
                  <a:pt x="114" y="566"/>
                </a:lnTo>
                <a:lnTo>
                  <a:pt x="114" y="566"/>
                </a:lnTo>
                <a:lnTo>
                  <a:pt x="112" y="568"/>
                </a:lnTo>
                <a:lnTo>
                  <a:pt x="112" y="568"/>
                </a:lnTo>
                <a:lnTo>
                  <a:pt x="112" y="568"/>
                </a:lnTo>
                <a:lnTo>
                  <a:pt x="112" y="568"/>
                </a:lnTo>
                <a:lnTo>
                  <a:pt x="112" y="570"/>
                </a:lnTo>
                <a:lnTo>
                  <a:pt x="112" y="570"/>
                </a:lnTo>
                <a:lnTo>
                  <a:pt x="116" y="572"/>
                </a:lnTo>
                <a:lnTo>
                  <a:pt x="116" y="572"/>
                </a:lnTo>
                <a:lnTo>
                  <a:pt x="126" y="572"/>
                </a:lnTo>
                <a:lnTo>
                  <a:pt x="126" y="572"/>
                </a:lnTo>
                <a:lnTo>
                  <a:pt x="132" y="572"/>
                </a:lnTo>
                <a:lnTo>
                  <a:pt x="132" y="572"/>
                </a:lnTo>
                <a:lnTo>
                  <a:pt x="134" y="572"/>
                </a:lnTo>
                <a:lnTo>
                  <a:pt x="134" y="572"/>
                </a:lnTo>
                <a:lnTo>
                  <a:pt x="144" y="570"/>
                </a:lnTo>
                <a:lnTo>
                  <a:pt x="144" y="570"/>
                </a:lnTo>
                <a:lnTo>
                  <a:pt x="150" y="568"/>
                </a:lnTo>
                <a:lnTo>
                  <a:pt x="154" y="566"/>
                </a:lnTo>
                <a:lnTo>
                  <a:pt x="156" y="562"/>
                </a:lnTo>
                <a:lnTo>
                  <a:pt x="156" y="562"/>
                </a:lnTo>
                <a:lnTo>
                  <a:pt x="156" y="560"/>
                </a:lnTo>
                <a:lnTo>
                  <a:pt x="156" y="560"/>
                </a:lnTo>
                <a:lnTo>
                  <a:pt x="158" y="560"/>
                </a:lnTo>
                <a:lnTo>
                  <a:pt x="158" y="560"/>
                </a:lnTo>
                <a:lnTo>
                  <a:pt x="162" y="558"/>
                </a:lnTo>
                <a:lnTo>
                  <a:pt x="162" y="558"/>
                </a:lnTo>
                <a:lnTo>
                  <a:pt x="162" y="556"/>
                </a:lnTo>
                <a:lnTo>
                  <a:pt x="162" y="556"/>
                </a:lnTo>
                <a:lnTo>
                  <a:pt x="162" y="548"/>
                </a:lnTo>
                <a:lnTo>
                  <a:pt x="162" y="548"/>
                </a:lnTo>
                <a:lnTo>
                  <a:pt x="160" y="546"/>
                </a:lnTo>
                <a:lnTo>
                  <a:pt x="160" y="546"/>
                </a:lnTo>
                <a:lnTo>
                  <a:pt x="160" y="546"/>
                </a:lnTo>
                <a:lnTo>
                  <a:pt x="160" y="546"/>
                </a:lnTo>
                <a:lnTo>
                  <a:pt x="162" y="546"/>
                </a:lnTo>
                <a:lnTo>
                  <a:pt x="162" y="546"/>
                </a:lnTo>
                <a:lnTo>
                  <a:pt x="162" y="544"/>
                </a:lnTo>
                <a:lnTo>
                  <a:pt x="162" y="544"/>
                </a:lnTo>
                <a:lnTo>
                  <a:pt x="162" y="542"/>
                </a:lnTo>
                <a:lnTo>
                  <a:pt x="162" y="542"/>
                </a:lnTo>
                <a:lnTo>
                  <a:pt x="162" y="536"/>
                </a:lnTo>
                <a:lnTo>
                  <a:pt x="162" y="536"/>
                </a:lnTo>
                <a:lnTo>
                  <a:pt x="162" y="534"/>
                </a:lnTo>
                <a:lnTo>
                  <a:pt x="162" y="534"/>
                </a:lnTo>
                <a:lnTo>
                  <a:pt x="164" y="534"/>
                </a:lnTo>
                <a:lnTo>
                  <a:pt x="164" y="534"/>
                </a:lnTo>
                <a:lnTo>
                  <a:pt x="164" y="528"/>
                </a:lnTo>
                <a:lnTo>
                  <a:pt x="164" y="528"/>
                </a:lnTo>
                <a:lnTo>
                  <a:pt x="166" y="524"/>
                </a:lnTo>
                <a:lnTo>
                  <a:pt x="166" y="524"/>
                </a:lnTo>
                <a:lnTo>
                  <a:pt x="168" y="524"/>
                </a:lnTo>
                <a:lnTo>
                  <a:pt x="168" y="524"/>
                </a:lnTo>
                <a:lnTo>
                  <a:pt x="168" y="516"/>
                </a:lnTo>
                <a:lnTo>
                  <a:pt x="168" y="516"/>
                </a:lnTo>
                <a:lnTo>
                  <a:pt x="170" y="504"/>
                </a:lnTo>
                <a:lnTo>
                  <a:pt x="170" y="504"/>
                </a:lnTo>
                <a:lnTo>
                  <a:pt x="170" y="492"/>
                </a:lnTo>
                <a:lnTo>
                  <a:pt x="170" y="492"/>
                </a:lnTo>
                <a:lnTo>
                  <a:pt x="172" y="468"/>
                </a:lnTo>
                <a:lnTo>
                  <a:pt x="172" y="468"/>
                </a:lnTo>
                <a:lnTo>
                  <a:pt x="172" y="446"/>
                </a:lnTo>
                <a:lnTo>
                  <a:pt x="172" y="446"/>
                </a:lnTo>
                <a:lnTo>
                  <a:pt x="172" y="418"/>
                </a:lnTo>
                <a:lnTo>
                  <a:pt x="172" y="418"/>
                </a:lnTo>
                <a:lnTo>
                  <a:pt x="170" y="404"/>
                </a:lnTo>
                <a:lnTo>
                  <a:pt x="170" y="404"/>
                </a:lnTo>
                <a:lnTo>
                  <a:pt x="170" y="402"/>
                </a:lnTo>
                <a:lnTo>
                  <a:pt x="170" y="402"/>
                </a:lnTo>
                <a:lnTo>
                  <a:pt x="170" y="370"/>
                </a:lnTo>
                <a:lnTo>
                  <a:pt x="170" y="370"/>
                </a:lnTo>
                <a:lnTo>
                  <a:pt x="170" y="346"/>
                </a:lnTo>
                <a:lnTo>
                  <a:pt x="170" y="346"/>
                </a:lnTo>
                <a:lnTo>
                  <a:pt x="170" y="314"/>
                </a:lnTo>
                <a:lnTo>
                  <a:pt x="170" y="314"/>
                </a:lnTo>
                <a:lnTo>
                  <a:pt x="170" y="314"/>
                </a:lnTo>
                <a:lnTo>
                  <a:pt x="170" y="314"/>
                </a:lnTo>
                <a:lnTo>
                  <a:pt x="172" y="318"/>
                </a:lnTo>
                <a:lnTo>
                  <a:pt x="172" y="318"/>
                </a:lnTo>
                <a:lnTo>
                  <a:pt x="174" y="320"/>
                </a:lnTo>
                <a:lnTo>
                  <a:pt x="174" y="320"/>
                </a:lnTo>
                <a:lnTo>
                  <a:pt x="178" y="322"/>
                </a:lnTo>
                <a:lnTo>
                  <a:pt x="178" y="322"/>
                </a:lnTo>
                <a:lnTo>
                  <a:pt x="184" y="322"/>
                </a:lnTo>
                <a:lnTo>
                  <a:pt x="184" y="322"/>
                </a:lnTo>
                <a:lnTo>
                  <a:pt x="190" y="320"/>
                </a:lnTo>
                <a:lnTo>
                  <a:pt x="190" y="320"/>
                </a:lnTo>
                <a:lnTo>
                  <a:pt x="194" y="320"/>
                </a:lnTo>
                <a:lnTo>
                  <a:pt x="194" y="320"/>
                </a:lnTo>
                <a:lnTo>
                  <a:pt x="200" y="318"/>
                </a:lnTo>
                <a:lnTo>
                  <a:pt x="200" y="318"/>
                </a:lnTo>
                <a:lnTo>
                  <a:pt x="202" y="316"/>
                </a:lnTo>
                <a:lnTo>
                  <a:pt x="202" y="316"/>
                </a:lnTo>
                <a:lnTo>
                  <a:pt x="204" y="314"/>
                </a:lnTo>
                <a:lnTo>
                  <a:pt x="204" y="314"/>
                </a:lnTo>
                <a:lnTo>
                  <a:pt x="202" y="308"/>
                </a:lnTo>
                <a:lnTo>
                  <a:pt x="202" y="308"/>
                </a:lnTo>
                <a:lnTo>
                  <a:pt x="202" y="302"/>
                </a:lnTo>
                <a:lnTo>
                  <a:pt x="202" y="302"/>
                </a:lnTo>
                <a:lnTo>
                  <a:pt x="202" y="296"/>
                </a:lnTo>
                <a:lnTo>
                  <a:pt x="202" y="296"/>
                </a:lnTo>
                <a:lnTo>
                  <a:pt x="202" y="288"/>
                </a:lnTo>
                <a:lnTo>
                  <a:pt x="202" y="288"/>
                </a:lnTo>
                <a:lnTo>
                  <a:pt x="202" y="282"/>
                </a:lnTo>
                <a:lnTo>
                  <a:pt x="202" y="282"/>
                </a:lnTo>
                <a:lnTo>
                  <a:pt x="200" y="274"/>
                </a:lnTo>
                <a:lnTo>
                  <a:pt x="200" y="274"/>
                </a:lnTo>
                <a:lnTo>
                  <a:pt x="200" y="268"/>
                </a:lnTo>
                <a:lnTo>
                  <a:pt x="200" y="268"/>
                </a:lnTo>
                <a:lnTo>
                  <a:pt x="200" y="262"/>
                </a:lnTo>
                <a:lnTo>
                  <a:pt x="200" y="262"/>
                </a:lnTo>
                <a:lnTo>
                  <a:pt x="198" y="248"/>
                </a:lnTo>
                <a:lnTo>
                  <a:pt x="198" y="248"/>
                </a:lnTo>
                <a:lnTo>
                  <a:pt x="198" y="246"/>
                </a:lnTo>
                <a:lnTo>
                  <a:pt x="198" y="246"/>
                </a:lnTo>
                <a:lnTo>
                  <a:pt x="198" y="244"/>
                </a:lnTo>
                <a:lnTo>
                  <a:pt x="198" y="244"/>
                </a:lnTo>
                <a:lnTo>
                  <a:pt x="198" y="240"/>
                </a:lnTo>
                <a:lnTo>
                  <a:pt x="198" y="240"/>
                </a:lnTo>
                <a:lnTo>
                  <a:pt x="196" y="232"/>
                </a:lnTo>
                <a:lnTo>
                  <a:pt x="196" y="232"/>
                </a:lnTo>
                <a:lnTo>
                  <a:pt x="196" y="230"/>
                </a:lnTo>
                <a:lnTo>
                  <a:pt x="196" y="230"/>
                </a:lnTo>
                <a:lnTo>
                  <a:pt x="196" y="230"/>
                </a:lnTo>
                <a:lnTo>
                  <a:pt x="196" y="230"/>
                </a:lnTo>
                <a:lnTo>
                  <a:pt x="196" y="228"/>
                </a:lnTo>
                <a:lnTo>
                  <a:pt x="196" y="228"/>
                </a:lnTo>
                <a:lnTo>
                  <a:pt x="198" y="226"/>
                </a:lnTo>
                <a:lnTo>
                  <a:pt x="198" y="226"/>
                </a:lnTo>
                <a:lnTo>
                  <a:pt x="206" y="216"/>
                </a:lnTo>
                <a:lnTo>
                  <a:pt x="206" y="216"/>
                </a:lnTo>
                <a:lnTo>
                  <a:pt x="218" y="200"/>
                </a:lnTo>
                <a:lnTo>
                  <a:pt x="218" y="200"/>
                </a:lnTo>
                <a:lnTo>
                  <a:pt x="224" y="192"/>
                </a:lnTo>
                <a:lnTo>
                  <a:pt x="224" y="192"/>
                </a:lnTo>
                <a:lnTo>
                  <a:pt x="230" y="184"/>
                </a:lnTo>
                <a:lnTo>
                  <a:pt x="230" y="184"/>
                </a:lnTo>
                <a:lnTo>
                  <a:pt x="232" y="180"/>
                </a:lnTo>
                <a:lnTo>
                  <a:pt x="232" y="180"/>
                </a:lnTo>
                <a:lnTo>
                  <a:pt x="234" y="174"/>
                </a:lnTo>
                <a:lnTo>
                  <a:pt x="234" y="174"/>
                </a:lnTo>
                <a:lnTo>
                  <a:pt x="236" y="170"/>
                </a:lnTo>
                <a:lnTo>
                  <a:pt x="236" y="170"/>
                </a:lnTo>
                <a:lnTo>
                  <a:pt x="236" y="164"/>
                </a:lnTo>
                <a:lnTo>
                  <a:pt x="236" y="160"/>
                </a:lnTo>
                <a:lnTo>
                  <a:pt x="234" y="156"/>
                </a:lnTo>
                <a:lnTo>
                  <a:pt x="234" y="156"/>
                </a:lnTo>
                <a:close/>
                <a:moveTo>
                  <a:pt x="36" y="178"/>
                </a:moveTo>
                <a:lnTo>
                  <a:pt x="36" y="178"/>
                </a:lnTo>
                <a:lnTo>
                  <a:pt x="36" y="178"/>
                </a:lnTo>
                <a:lnTo>
                  <a:pt x="36" y="178"/>
                </a:lnTo>
                <a:lnTo>
                  <a:pt x="40" y="174"/>
                </a:lnTo>
                <a:lnTo>
                  <a:pt x="40" y="174"/>
                </a:lnTo>
                <a:lnTo>
                  <a:pt x="40" y="172"/>
                </a:lnTo>
                <a:lnTo>
                  <a:pt x="40" y="172"/>
                </a:lnTo>
                <a:lnTo>
                  <a:pt x="40" y="164"/>
                </a:lnTo>
                <a:lnTo>
                  <a:pt x="40" y="164"/>
                </a:lnTo>
                <a:lnTo>
                  <a:pt x="40" y="164"/>
                </a:lnTo>
                <a:lnTo>
                  <a:pt x="42" y="164"/>
                </a:lnTo>
                <a:lnTo>
                  <a:pt x="42" y="164"/>
                </a:lnTo>
                <a:lnTo>
                  <a:pt x="42" y="174"/>
                </a:lnTo>
                <a:lnTo>
                  <a:pt x="42" y="174"/>
                </a:lnTo>
                <a:lnTo>
                  <a:pt x="42" y="188"/>
                </a:lnTo>
                <a:lnTo>
                  <a:pt x="42" y="188"/>
                </a:lnTo>
                <a:lnTo>
                  <a:pt x="42" y="192"/>
                </a:lnTo>
                <a:lnTo>
                  <a:pt x="42" y="192"/>
                </a:lnTo>
                <a:lnTo>
                  <a:pt x="40" y="190"/>
                </a:lnTo>
                <a:lnTo>
                  <a:pt x="40" y="190"/>
                </a:lnTo>
                <a:lnTo>
                  <a:pt x="38" y="184"/>
                </a:lnTo>
                <a:lnTo>
                  <a:pt x="38" y="184"/>
                </a:lnTo>
                <a:lnTo>
                  <a:pt x="36" y="180"/>
                </a:lnTo>
                <a:lnTo>
                  <a:pt x="36" y="180"/>
                </a:lnTo>
                <a:lnTo>
                  <a:pt x="36" y="178"/>
                </a:lnTo>
                <a:lnTo>
                  <a:pt x="36" y="178"/>
                </a:lnTo>
                <a:close/>
                <a:moveTo>
                  <a:pt x="52" y="224"/>
                </a:moveTo>
                <a:lnTo>
                  <a:pt x="52" y="224"/>
                </a:lnTo>
                <a:lnTo>
                  <a:pt x="44" y="230"/>
                </a:lnTo>
                <a:lnTo>
                  <a:pt x="44" y="230"/>
                </a:lnTo>
                <a:lnTo>
                  <a:pt x="36" y="240"/>
                </a:lnTo>
                <a:lnTo>
                  <a:pt x="36" y="238"/>
                </a:lnTo>
                <a:lnTo>
                  <a:pt x="36" y="238"/>
                </a:lnTo>
                <a:lnTo>
                  <a:pt x="36" y="236"/>
                </a:lnTo>
                <a:lnTo>
                  <a:pt x="40" y="230"/>
                </a:lnTo>
                <a:lnTo>
                  <a:pt x="40" y="230"/>
                </a:lnTo>
                <a:lnTo>
                  <a:pt x="44" y="226"/>
                </a:lnTo>
                <a:lnTo>
                  <a:pt x="50" y="222"/>
                </a:lnTo>
                <a:lnTo>
                  <a:pt x="50" y="222"/>
                </a:lnTo>
                <a:lnTo>
                  <a:pt x="56" y="220"/>
                </a:lnTo>
                <a:lnTo>
                  <a:pt x="58" y="222"/>
                </a:lnTo>
                <a:lnTo>
                  <a:pt x="58" y="222"/>
                </a:lnTo>
                <a:lnTo>
                  <a:pt x="52" y="224"/>
                </a:lnTo>
                <a:lnTo>
                  <a:pt x="52" y="224"/>
                </a:lnTo>
                <a:close/>
                <a:moveTo>
                  <a:pt x="76" y="528"/>
                </a:moveTo>
                <a:lnTo>
                  <a:pt x="76" y="528"/>
                </a:lnTo>
                <a:lnTo>
                  <a:pt x="76" y="530"/>
                </a:lnTo>
                <a:lnTo>
                  <a:pt x="76" y="530"/>
                </a:lnTo>
                <a:lnTo>
                  <a:pt x="76" y="530"/>
                </a:lnTo>
                <a:lnTo>
                  <a:pt x="76" y="528"/>
                </a:lnTo>
                <a:lnTo>
                  <a:pt x="76" y="528"/>
                </a:lnTo>
                <a:lnTo>
                  <a:pt x="76" y="528"/>
                </a:lnTo>
                <a:close/>
                <a:moveTo>
                  <a:pt x="82" y="244"/>
                </a:moveTo>
                <a:lnTo>
                  <a:pt x="82" y="244"/>
                </a:lnTo>
                <a:lnTo>
                  <a:pt x="78" y="242"/>
                </a:lnTo>
                <a:lnTo>
                  <a:pt x="78" y="242"/>
                </a:lnTo>
                <a:lnTo>
                  <a:pt x="78" y="240"/>
                </a:lnTo>
                <a:lnTo>
                  <a:pt x="74" y="236"/>
                </a:lnTo>
                <a:lnTo>
                  <a:pt x="74" y="236"/>
                </a:lnTo>
                <a:lnTo>
                  <a:pt x="70" y="232"/>
                </a:lnTo>
                <a:lnTo>
                  <a:pt x="66" y="228"/>
                </a:lnTo>
                <a:lnTo>
                  <a:pt x="66" y="228"/>
                </a:lnTo>
                <a:lnTo>
                  <a:pt x="64" y="222"/>
                </a:lnTo>
                <a:lnTo>
                  <a:pt x="64" y="216"/>
                </a:lnTo>
                <a:lnTo>
                  <a:pt x="64" y="216"/>
                </a:lnTo>
                <a:lnTo>
                  <a:pt x="62" y="194"/>
                </a:lnTo>
                <a:lnTo>
                  <a:pt x="62" y="194"/>
                </a:lnTo>
                <a:lnTo>
                  <a:pt x="64" y="182"/>
                </a:lnTo>
                <a:lnTo>
                  <a:pt x="66" y="168"/>
                </a:lnTo>
                <a:lnTo>
                  <a:pt x="66" y="168"/>
                </a:lnTo>
                <a:lnTo>
                  <a:pt x="68" y="156"/>
                </a:lnTo>
                <a:lnTo>
                  <a:pt x="68" y="142"/>
                </a:lnTo>
                <a:lnTo>
                  <a:pt x="68" y="142"/>
                </a:lnTo>
                <a:lnTo>
                  <a:pt x="68" y="134"/>
                </a:lnTo>
                <a:lnTo>
                  <a:pt x="70" y="126"/>
                </a:lnTo>
                <a:lnTo>
                  <a:pt x="74" y="114"/>
                </a:lnTo>
                <a:lnTo>
                  <a:pt x="74" y="114"/>
                </a:lnTo>
                <a:lnTo>
                  <a:pt x="76" y="100"/>
                </a:lnTo>
                <a:lnTo>
                  <a:pt x="80" y="88"/>
                </a:lnTo>
                <a:lnTo>
                  <a:pt x="80" y="88"/>
                </a:lnTo>
                <a:lnTo>
                  <a:pt x="84" y="78"/>
                </a:lnTo>
                <a:lnTo>
                  <a:pt x="84" y="74"/>
                </a:lnTo>
                <a:lnTo>
                  <a:pt x="84" y="74"/>
                </a:lnTo>
                <a:lnTo>
                  <a:pt x="84" y="70"/>
                </a:lnTo>
                <a:lnTo>
                  <a:pt x="84" y="70"/>
                </a:lnTo>
                <a:lnTo>
                  <a:pt x="86" y="68"/>
                </a:lnTo>
                <a:lnTo>
                  <a:pt x="86" y="68"/>
                </a:lnTo>
                <a:lnTo>
                  <a:pt x="86" y="68"/>
                </a:lnTo>
                <a:lnTo>
                  <a:pt x="88" y="70"/>
                </a:lnTo>
                <a:lnTo>
                  <a:pt x="88" y="70"/>
                </a:lnTo>
                <a:lnTo>
                  <a:pt x="88" y="76"/>
                </a:lnTo>
                <a:lnTo>
                  <a:pt x="88" y="76"/>
                </a:lnTo>
                <a:lnTo>
                  <a:pt x="92" y="80"/>
                </a:lnTo>
                <a:lnTo>
                  <a:pt x="92" y="80"/>
                </a:lnTo>
                <a:lnTo>
                  <a:pt x="100" y="86"/>
                </a:lnTo>
                <a:lnTo>
                  <a:pt x="100" y="86"/>
                </a:lnTo>
                <a:lnTo>
                  <a:pt x="100" y="88"/>
                </a:lnTo>
                <a:lnTo>
                  <a:pt x="100" y="88"/>
                </a:lnTo>
                <a:lnTo>
                  <a:pt x="98" y="86"/>
                </a:lnTo>
                <a:lnTo>
                  <a:pt x="98" y="86"/>
                </a:lnTo>
                <a:lnTo>
                  <a:pt x="96" y="92"/>
                </a:lnTo>
                <a:lnTo>
                  <a:pt x="92" y="100"/>
                </a:lnTo>
                <a:lnTo>
                  <a:pt x="92" y="100"/>
                </a:lnTo>
                <a:lnTo>
                  <a:pt x="88" y="106"/>
                </a:lnTo>
                <a:lnTo>
                  <a:pt x="88" y="106"/>
                </a:lnTo>
                <a:lnTo>
                  <a:pt x="88" y="104"/>
                </a:lnTo>
                <a:lnTo>
                  <a:pt x="88" y="104"/>
                </a:lnTo>
                <a:lnTo>
                  <a:pt x="86" y="90"/>
                </a:lnTo>
                <a:lnTo>
                  <a:pt x="86" y="90"/>
                </a:lnTo>
                <a:lnTo>
                  <a:pt x="84" y="80"/>
                </a:lnTo>
                <a:lnTo>
                  <a:pt x="84" y="76"/>
                </a:lnTo>
                <a:lnTo>
                  <a:pt x="84" y="76"/>
                </a:lnTo>
                <a:lnTo>
                  <a:pt x="84" y="74"/>
                </a:lnTo>
                <a:lnTo>
                  <a:pt x="84" y="74"/>
                </a:lnTo>
                <a:lnTo>
                  <a:pt x="84" y="82"/>
                </a:lnTo>
                <a:lnTo>
                  <a:pt x="84" y="82"/>
                </a:lnTo>
                <a:lnTo>
                  <a:pt x="84" y="88"/>
                </a:lnTo>
                <a:lnTo>
                  <a:pt x="86" y="98"/>
                </a:lnTo>
                <a:lnTo>
                  <a:pt x="86" y="98"/>
                </a:lnTo>
                <a:lnTo>
                  <a:pt x="88" y="106"/>
                </a:lnTo>
                <a:lnTo>
                  <a:pt x="88" y="106"/>
                </a:lnTo>
                <a:lnTo>
                  <a:pt x="92" y="100"/>
                </a:lnTo>
                <a:lnTo>
                  <a:pt x="92" y="100"/>
                </a:lnTo>
                <a:lnTo>
                  <a:pt x="94" y="94"/>
                </a:lnTo>
                <a:lnTo>
                  <a:pt x="94" y="94"/>
                </a:lnTo>
                <a:lnTo>
                  <a:pt x="94" y="92"/>
                </a:lnTo>
                <a:lnTo>
                  <a:pt x="94" y="92"/>
                </a:lnTo>
                <a:lnTo>
                  <a:pt x="96" y="92"/>
                </a:lnTo>
                <a:lnTo>
                  <a:pt x="96" y="92"/>
                </a:lnTo>
                <a:lnTo>
                  <a:pt x="96" y="88"/>
                </a:lnTo>
                <a:lnTo>
                  <a:pt x="96" y="88"/>
                </a:lnTo>
                <a:lnTo>
                  <a:pt x="98" y="88"/>
                </a:lnTo>
                <a:lnTo>
                  <a:pt x="100" y="88"/>
                </a:lnTo>
                <a:lnTo>
                  <a:pt x="100" y="88"/>
                </a:lnTo>
                <a:lnTo>
                  <a:pt x="96" y="90"/>
                </a:lnTo>
                <a:lnTo>
                  <a:pt x="96" y="92"/>
                </a:lnTo>
                <a:lnTo>
                  <a:pt x="96" y="92"/>
                </a:lnTo>
                <a:lnTo>
                  <a:pt x="94" y="94"/>
                </a:lnTo>
                <a:lnTo>
                  <a:pt x="94" y="94"/>
                </a:lnTo>
                <a:lnTo>
                  <a:pt x="96" y="96"/>
                </a:lnTo>
                <a:lnTo>
                  <a:pt x="96" y="96"/>
                </a:lnTo>
                <a:lnTo>
                  <a:pt x="98" y="96"/>
                </a:lnTo>
                <a:lnTo>
                  <a:pt x="98" y="98"/>
                </a:lnTo>
                <a:lnTo>
                  <a:pt x="98" y="98"/>
                </a:lnTo>
                <a:lnTo>
                  <a:pt x="96" y="104"/>
                </a:lnTo>
                <a:lnTo>
                  <a:pt x="96" y="104"/>
                </a:lnTo>
                <a:lnTo>
                  <a:pt x="94" y="112"/>
                </a:lnTo>
                <a:lnTo>
                  <a:pt x="90" y="128"/>
                </a:lnTo>
                <a:lnTo>
                  <a:pt x="90" y="128"/>
                </a:lnTo>
                <a:lnTo>
                  <a:pt x="86" y="152"/>
                </a:lnTo>
                <a:lnTo>
                  <a:pt x="84" y="180"/>
                </a:lnTo>
                <a:lnTo>
                  <a:pt x="84" y="180"/>
                </a:lnTo>
                <a:lnTo>
                  <a:pt x="82" y="228"/>
                </a:lnTo>
                <a:lnTo>
                  <a:pt x="94" y="244"/>
                </a:lnTo>
                <a:lnTo>
                  <a:pt x="94" y="244"/>
                </a:lnTo>
                <a:lnTo>
                  <a:pt x="82" y="244"/>
                </a:lnTo>
                <a:lnTo>
                  <a:pt x="82" y="244"/>
                </a:lnTo>
                <a:close/>
                <a:moveTo>
                  <a:pt x="130" y="450"/>
                </a:moveTo>
                <a:lnTo>
                  <a:pt x="130" y="450"/>
                </a:lnTo>
                <a:lnTo>
                  <a:pt x="126" y="458"/>
                </a:lnTo>
                <a:lnTo>
                  <a:pt x="126" y="458"/>
                </a:lnTo>
                <a:lnTo>
                  <a:pt x="124" y="462"/>
                </a:lnTo>
                <a:lnTo>
                  <a:pt x="124" y="462"/>
                </a:lnTo>
                <a:lnTo>
                  <a:pt x="124" y="464"/>
                </a:lnTo>
                <a:lnTo>
                  <a:pt x="124" y="464"/>
                </a:lnTo>
                <a:lnTo>
                  <a:pt x="124" y="466"/>
                </a:lnTo>
                <a:lnTo>
                  <a:pt x="124" y="466"/>
                </a:lnTo>
                <a:lnTo>
                  <a:pt x="122" y="474"/>
                </a:lnTo>
                <a:lnTo>
                  <a:pt x="122" y="474"/>
                </a:lnTo>
                <a:lnTo>
                  <a:pt x="120" y="488"/>
                </a:lnTo>
                <a:lnTo>
                  <a:pt x="120" y="488"/>
                </a:lnTo>
                <a:lnTo>
                  <a:pt x="120" y="494"/>
                </a:lnTo>
                <a:lnTo>
                  <a:pt x="120" y="494"/>
                </a:lnTo>
                <a:lnTo>
                  <a:pt x="120" y="494"/>
                </a:lnTo>
                <a:lnTo>
                  <a:pt x="118" y="492"/>
                </a:lnTo>
                <a:lnTo>
                  <a:pt x="118" y="492"/>
                </a:lnTo>
                <a:lnTo>
                  <a:pt x="114" y="482"/>
                </a:lnTo>
                <a:lnTo>
                  <a:pt x="114" y="482"/>
                </a:lnTo>
                <a:lnTo>
                  <a:pt x="112" y="476"/>
                </a:lnTo>
                <a:lnTo>
                  <a:pt x="112" y="476"/>
                </a:lnTo>
                <a:lnTo>
                  <a:pt x="112" y="472"/>
                </a:lnTo>
                <a:lnTo>
                  <a:pt x="112" y="472"/>
                </a:lnTo>
                <a:lnTo>
                  <a:pt x="112" y="458"/>
                </a:lnTo>
                <a:lnTo>
                  <a:pt x="112" y="458"/>
                </a:lnTo>
                <a:lnTo>
                  <a:pt x="114" y="446"/>
                </a:lnTo>
                <a:lnTo>
                  <a:pt x="114" y="446"/>
                </a:lnTo>
                <a:lnTo>
                  <a:pt x="114" y="440"/>
                </a:lnTo>
                <a:lnTo>
                  <a:pt x="114" y="440"/>
                </a:lnTo>
                <a:lnTo>
                  <a:pt x="114" y="434"/>
                </a:lnTo>
                <a:lnTo>
                  <a:pt x="114" y="434"/>
                </a:lnTo>
                <a:lnTo>
                  <a:pt x="114" y="430"/>
                </a:lnTo>
                <a:lnTo>
                  <a:pt x="114" y="430"/>
                </a:lnTo>
                <a:lnTo>
                  <a:pt x="114" y="424"/>
                </a:lnTo>
                <a:lnTo>
                  <a:pt x="114" y="424"/>
                </a:lnTo>
                <a:lnTo>
                  <a:pt x="114" y="414"/>
                </a:lnTo>
                <a:lnTo>
                  <a:pt x="114" y="414"/>
                </a:lnTo>
                <a:lnTo>
                  <a:pt x="116" y="408"/>
                </a:lnTo>
                <a:lnTo>
                  <a:pt x="116" y="408"/>
                </a:lnTo>
                <a:lnTo>
                  <a:pt x="116" y="400"/>
                </a:lnTo>
                <a:lnTo>
                  <a:pt x="116" y="400"/>
                </a:lnTo>
                <a:lnTo>
                  <a:pt x="114" y="386"/>
                </a:lnTo>
                <a:lnTo>
                  <a:pt x="114" y="386"/>
                </a:lnTo>
                <a:lnTo>
                  <a:pt x="114" y="382"/>
                </a:lnTo>
                <a:lnTo>
                  <a:pt x="114" y="382"/>
                </a:lnTo>
                <a:lnTo>
                  <a:pt x="116" y="382"/>
                </a:lnTo>
                <a:lnTo>
                  <a:pt x="116" y="382"/>
                </a:lnTo>
                <a:lnTo>
                  <a:pt x="116" y="382"/>
                </a:lnTo>
                <a:lnTo>
                  <a:pt x="116" y="388"/>
                </a:lnTo>
                <a:lnTo>
                  <a:pt x="116" y="388"/>
                </a:lnTo>
                <a:lnTo>
                  <a:pt x="118" y="396"/>
                </a:lnTo>
                <a:lnTo>
                  <a:pt x="118" y="396"/>
                </a:lnTo>
                <a:lnTo>
                  <a:pt x="118" y="398"/>
                </a:lnTo>
                <a:lnTo>
                  <a:pt x="118" y="398"/>
                </a:lnTo>
                <a:lnTo>
                  <a:pt x="118" y="402"/>
                </a:lnTo>
                <a:lnTo>
                  <a:pt x="118" y="402"/>
                </a:lnTo>
                <a:lnTo>
                  <a:pt x="120" y="408"/>
                </a:lnTo>
                <a:lnTo>
                  <a:pt x="120" y="408"/>
                </a:lnTo>
                <a:lnTo>
                  <a:pt x="124" y="416"/>
                </a:lnTo>
                <a:lnTo>
                  <a:pt x="124" y="416"/>
                </a:lnTo>
                <a:lnTo>
                  <a:pt x="126" y="424"/>
                </a:lnTo>
                <a:lnTo>
                  <a:pt x="126" y="424"/>
                </a:lnTo>
                <a:lnTo>
                  <a:pt x="128" y="428"/>
                </a:lnTo>
                <a:lnTo>
                  <a:pt x="128" y="428"/>
                </a:lnTo>
                <a:lnTo>
                  <a:pt x="128" y="432"/>
                </a:lnTo>
                <a:lnTo>
                  <a:pt x="128" y="432"/>
                </a:lnTo>
                <a:lnTo>
                  <a:pt x="128" y="438"/>
                </a:lnTo>
                <a:lnTo>
                  <a:pt x="128" y="438"/>
                </a:lnTo>
                <a:lnTo>
                  <a:pt x="130" y="442"/>
                </a:lnTo>
                <a:lnTo>
                  <a:pt x="130" y="442"/>
                </a:lnTo>
                <a:lnTo>
                  <a:pt x="130" y="444"/>
                </a:lnTo>
                <a:lnTo>
                  <a:pt x="130" y="444"/>
                </a:lnTo>
                <a:lnTo>
                  <a:pt x="130" y="448"/>
                </a:lnTo>
                <a:lnTo>
                  <a:pt x="130" y="448"/>
                </a:lnTo>
                <a:lnTo>
                  <a:pt x="130" y="450"/>
                </a:lnTo>
                <a:lnTo>
                  <a:pt x="130" y="450"/>
                </a:lnTo>
                <a:close/>
                <a:moveTo>
                  <a:pt x="150" y="216"/>
                </a:moveTo>
                <a:lnTo>
                  <a:pt x="150" y="216"/>
                </a:lnTo>
                <a:lnTo>
                  <a:pt x="146" y="218"/>
                </a:lnTo>
                <a:lnTo>
                  <a:pt x="142" y="218"/>
                </a:lnTo>
                <a:lnTo>
                  <a:pt x="142" y="218"/>
                </a:lnTo>
                <a:lnTo>
                  <a:pt x="134" y="222"/>
                </a:lnTo>
                <a:lnTo>
                  <a:pt x="134" y="222"/>
                </a:lnTo>
                <a:lnTo>
                  <a:pt x="126" y="226"/>
                </a:lnTo>
                <a:lnTo>
                  <a:pt x="126" y="226"/>
                </a:lnTo>
                <a:lnTo>
                  <a:pt x="118" y="232"/>
                </a:lnTo>
                <a:lnTo>
                  <a:pt x="118" y="232"/>
                </a:lnTo>
                <a:lnTo>
                  <a:pt x="114" y="234"/>
                </a:lnTo>
                <a:lnTo>
                  <a:pt x="114" y="236"/>
                </a:lnTo>
                <a:lnTo>
                  <a:pt x="114" y="236"/>
                </a:lnTo>
                <a:lnTo>
                  <a:pt x="116" y="238"/>
                </a:lnTo>
                <a:lnTo>
                  <a:pt x="116" y="238"/>
                </a:lnTo>
                <a:lnTo>
                  <a:pt x="116" y="238"/>
                </a:lnTo>
                <a:lnTo>
                  <a:pt x="110" y="240"/>
                </a:lnTo>
                <a:lnTo>
                  <a:pt x="110" y="240"/>
                </a:lnTo>
                <a:lnTo>
                  <a:pt x="96" y="242"/>
                </a:lnTo>
                <a:lnTo>
                  <a:pt x="96" y="242"/>
                </a:lnTo>
                <a:lnTo>
                  <a:pt x="106" y="234"/>
                </a:lnTo>
                <a:lnTo>
                  <a:pt x="106" y="234"/>
                </a:lnTo>
                <a:lnTo>
                  <a:pt x="112" y="228"/>
                </a:lnTo>
                <a:lnTo>
                  <a:pt x="112" y="228"/>
                </a:lnTo>
                <a:lnTo>
                  <a:pt x="112" y="198"/>
                </a:lnTo>
                <a:lnTo>
                  <a:pt x="112" y="198"/>
                </a:lnTo>
                <a:lnTo>
                  <a:pt x="114" y="152"/>
                </a:lnTo>
                <a:lnTo>
                  <a:pt x="114" y="152"/>
                </a:lnTo>
                <a:lnTo>
                  <a:pt x="112" y="122"/>
                </a:lnTo>
                <a:lnTo>
                  <a:pt x="112" y="122"/>
                </a:lnTo>
                <a:lnTo>
                  <a:pt x="110" y="106"/>
                </a:lnTo>
                <a:lnTo>
                  <a:pt x="106" y="98"/>
                </a:lnTo>
                <a:lnTo>
                  <a:pt x="110" y="94"/>
                </a:lnTo>
                <a:lnTo>
                  <a:pt x="110" y="94"/>
                </a:lnTo>
                <a:lnTo>
                  <a:pt x="118" y="104"/>
                </a:lnTo>
                <a:lnTo>
                  <a:pt x="118" y="104"/>
                </a:lnTo>
                <a:lnTo>
                  <a:pt x="120" y="102"/>
                </a:lnTo>
                <a:lnTo>
                  <a:pt x="120" y="102"/>
                </a:lnTo>
                <a:lnTo>
                  <a:pt x="126" y="90"/>
                </a:lnTo>
                <a:lnTo>
                  <a:pt x="126" y="90"/>
                </a:lnTo>
                <a:lnTo>
                  <a:pt x="126" y="88"/>
                </a:lnTo>
                <a:lnTo>
                  <a:pt x="126" y="88"/>
                </a:lnTo>
                <a:lnTo>
                  <a:pt x="122" y="98"/>
                </a:lnTo>
                <a:lnTo>
                  <a:pt x="122" y="98"/>
                </a:lnTo>
                <a:lnTo>
                  <a:pt x="118" y="104"/>
                </a:lnTo>
                <a:lnTo>
                  <a:pt x="118" y="104"/>
                </a:lnTo>
                <a:lnTo>
                  <a:pt x="116" y="100"/>
                </a:lnTo>
                <a:lnTo>
                  <a:pt x="116" y="100"/>
                </a:lnTo>
                <a:lnTo>
                  <a:pt x="106" y="88"/>
                </a:lnTo>
                <a:lnTo>
                  <a:pt x="106" y="88"/>
                </a:lnTo>
                <a:lnTo>
                  <a:pt x="104" y="86"/>
                </a:lnTo>
                <a:lnTo>
                  <a:pt x="104" y="86"/>
                </a:lnTo>
                <a:lnTo>
                  <a:pt x="110" y="82"/>
                </a:lnTo>
                <a:lnTo>
                  <a:pt x="110" y="82"/>
                </a:lnTo>
                <a:lnTo>
                  <a:pt x="114" y="80"/>
                </a:lnTo>
                <a:lnTo>
                  <a:pt x="114" y="80"/>
                </a:lnTo>
                <a:lnTo>
                  <a:pt x="118" y="78"/>
                </a:lnTo>
                <a:lnTo>
                  <a:pt x="120" y="76"/>
                </a:lnTo>
                <a:lnTo>
                  <a:pt x="120" y="76"/>
                </a:lnTo>
                <a:lnTo>
                  <a:pt x="126" y="70"/>
                </a:lnTo>
                <a:lnTo>
                  <a:pt x="126" y="70"/>
                </a:lnTo>
                <a:lnTo>
                  <a:pt x="126" y="82"/>
                </a:lnTo>
                <a:lnTo>
                  <a:pt x="126" y="82"/>
                </a:lnTo>
                <a:lnTo>
                  <a:pt x="126" y="100"/>
                </a:lnTo>
                <a:lnTo>
                  <a:pt x="126" y="100"/>
                </a:lnTo>
                <a:lnTo>
                  <a:pt x="124" y="128"/>
                </a:lnTo>
                <a:lnTo>
                  <a:pt x="124" y="128"/>
                </a:lnTo>
                <a:lnTo>
                  <a:pt x="124" y="146"/>
                </a:lnTo>
                <a:lnTo>
                  <a:pt x="126" y="160"/>
                </a:lnTo>
                <a:lnTo>
                  <a:pt x="126" y="160"/>
                </a:lnTo>
                <a:lnTo>
                  <a:pt x="130" y="172"/>
                </a:lnTo>
                <a:lnTo>
                  <a:pt x="136" y="184"/>
                </a:lnTo>
                <a:lnTo>
                  <a:pt x="136" y="184"/>
                </a:lnTo>
                <a:lnTo>
                  <a:pt x="140" y="188"/>
                </a:lnTo>
                <a:lnTo>
                  <a:pt x="142" y="192"/>
                </a:lnTo>
                <a:lnTo>
                  <a:pt x="142" y="192"/>
                </a:lnTo>
                <a:lnTo>
                  <a:pt x="152" y="202"/>
                </a:lnTo>
                <a:lnTo>
                  <a:pt x="152" y="202"/>
                </a:lnTo>
                <a:lnTo>
                  <a:pt x="150" y="204"/>
                </a:lnTo>
                <a:lnTo>
                  <a:pt x="152" y="206"/>
                </a:lnTo>
                <a:lnTo>
                  <a:pt x="152" y="206"/>
                </a:lnTo>
                <a:lnTo>
                  <a:pt x="156" y="208"/>
                </a:lnTo>
                <a:lnTo>
                  <a:pt x="156" y="208"/>
                </a:lnTo>
                <a:lnTo>
                  <a:pt x="156" y="212"/>
                </a:lnTo>
                <a:lnTo>
                  <a:pt x="156" y="212"/>
                </a:lnTo>
                <a:lnTo>
                  <a:pt x="150" y="216"/>
                </a:lnTo>
                <a:lnTo>
                  <a:pt x="150" y="216"/>
                </a:lnTo>
                <a:close/>
                <a:moveTo>
                  <a:pt x="174" y="232"/>
                </a:moveTo>
                <a:lnTo>
                  <a:pt x="174" y="232"/>
                </a:lnTo>
                <a:lnTo>
                  <a:pt x="174" y="232"/>
                </a:lnTo>
                <a:lnTo>
                  <a:pt x="174" y="232"/>
                </a:lnTo>
                <a:lnTo>
                  <a:pt x="172" y="232"/>
                </a:lnTo>
                <a:lnTo>
                  <a:pt x="172" y="232"/>
                </a:lnTo>
                <a:lnTo>
                  <a:pt x="172" y="232"/>
                </a:lnTo>
                <a:lnTo>
                  <a:pt x="172" y="232"/>
                </a:lnTo>
                <a:lnTo>
                  <a:pt x="172" y="232"/>
                </a:lnTo>
                <a:lnTo>
                  <a:pt x="166" y="224"/>
                </a:lnTo>
                <a:lnTo>
                  <a:pt x="166" y="224"/>
                </a:lnTo>
                <a:lnTo>
                  <a:pt x="158" y="214"/>
                </a:lnTo>
                <a:lnTo>
                  <a:pt x="158" y="214"/>
                </a:lnTo>
                <a:lnTo>
                  <a:pt x="158" y="212"/>
                </a:lnTo>
                <a:lnTo>
                  <a:pt x="158" y="212"/>
                </a:lnTo>
                <a:lnTo>
                  <a:pt x="170" y="222"/>
                </a:lnTo>
                <a:lnTo>
                  <a:pt x="170" y="222"/>
                </a:lnTo>
                <a:lnTo>
                  <a:pt x="176" y="232"/>
                </a:lnTo>
                <a:lnTo>
                  <a:pt x="176" y="232"/>
                </a:lnTo>
                <a:lnTo>
                  <a:pt x="174" y="232"/>
                </a:lnTo>
                <a:lnTo>
                  <a:pt x="174" y="232"/>
                </a:lnTo>
                <a:close/>
                <a:moveTo>
                  <a:pt x="192" y="172"/>
                </a:moveTo>
                <a:lnTo>
                  <a:pt x="192" y="172"/>
                </a:lnTo>
                <a:lnTo>
                  <a:pt x="190" y="178"/>
                </a:lnTo>
                <a:lnTo>
                  <a:pt x="190" y="178"/>
                </a:lnTo>
                <a:lnTo>
                  <a:pt x="188" y="182"/>
                </a:lnTo>
                <a:lnTo>
                  <a:pt x="188" y="182"/>
                </a:lnTo>
                <a:lnTo>
                  <a:pt x="188" y="184"/>
                </a:lnTo>
                <a:lnTo>
                  <a:pt x="188" y="184"/>
                </a:lnTo>
                <a:lnTo>
                  <a:pt x="186" y="186"/>
                </a:lnTo>
                <a:lnTo>
                  <a:pt x="186" y="184"/>
                </a:lnTo>
                <a:lnTo>
                  <a:pt x="186" y="184"/>
                </a:lnTo>
                <a:lnTo>
                  <a:pt x="186" y="180"/>
                </a:lnTo>
                <a:lnTo>
                  <a:pt x="186" y="180"/>
                </a:lnTo>
                <a:lnTo>
                  <a:pt x="186" y="174"/>
                </a:lnTo>
                <a:lnTo>
                  <a:pt x="186" y="174"/>
                </a:lnTo>
                <a:lnTo>
                  <a:pt x="186" y="168"/>
                </a:lnTo>
                <a:lnTo>
                  <a:pt x="186" y="168"/>
                </a:lnTo>
                <a:lnTo>
                  <a:pt x="186" y="164"/>
                </a:lnTo>
                <a:lnTo>
                  <a:pt x="186" y="164"/>
                </a:lnTo>
                <a:lnTo>
                  <a:pt x="188" y="162"/>
                </a:lnTo>
                <a:lnTo>
                  <a:pt x="188" y="162"/>
                </a:lnTo>
                <a:lnTo>
                  <a:pt x="190" y="164"/>
                </a:lnTo>
                <a:lnTo>
                  <a:pt x="190" y="164"/>
                </a:lnTo>
                <a:lnTo>
                  <a:pt x="194" y="168"/>
                </a:lnTo>
                <a:lnTo>
                  <a:pt x="194" y="168"/>
                </a:lnTo>
                <a:lnTo>
                  <a:pt x="194" y="170"/>
                </a:lnTo>
                <a:lnTo>
                  <a:pt x="194" y="170"/>
                </a:lnTo>
                <a:lnTo>
                  <a:pt x="192" y="172"/>
                </a:lnTo>
                <a:lnTo>
                  <a:pt x="192" y="172"/>
                </a:lnTo>
                <a:close/>
              </a:path>
            </a:pathLst>
          </a:custGeom>
          <a:solidFill>
            <a:srgbClr val="000000"/>
          </a:solidFill>
          <a:ln w="9525">
            <a:noFill/>
            <a:round/>
            <a:headEnd/>
            <a:tailEnd/>
          </a:ln>
          <a:effectLst>
            <a:reflection blurRad="6350" stA="52000" endA="300" endPos="35000" dir="5400000" sy="-100000" algn="bl" rotWithShape="0"/>
          </a:effectLst>
        </p:spPr>
        <p:txBody>
          <a:bodyPr/>
          <a:lstStyle/>
          <a:p>
            <a:pPr eaLnBrk="1" fontAlgn="auto" hangingPunct="1">
              <a:spcBef>
                <a:spcPts val="0"/>
              </a:spcBef>
              <a:spcAft>
                <a:spcPts val="0"/>
              </a:spcAft>
              <a:defRPr/>
            </a:pPr>
            <a:endParaRPr lang="en-US">
              <a:solidFill>
                <a:prstClr val="black"/>
              </a:solidFill>
              <a:latin typeface="Calibri"/>
              <a:ea typeface="+mn-ea"/>
            </a:endParaRPr>
          </a:p>
        </p:txBody>
      </p:sp>
      <p:sp>
        <p:nvSpPr>
          <p:cNvPr id="13" name="Hộp_Văn_Bản 12"/>
          <p:cNvSpPr txBox="1"/>
          <p:nvPr/>
        </p:nvSpPr>
        <p:spPr>
          <a:xfrm>
            <a:off x="2062541" y="188913"/>
            <a:ext cx="4977645" cy="954107"/>
          </a:xfrm>
          <a:prstGeom prst="rect">
            <a:avLst/>
          </a:prstGeom>
          <a:noFill/>
        </p:spPr>
        <p:txBody>
          <a:bodyPr wrap="none">
            <a:spAutoFit/>
          </a:bodyPr>
          <a:lstStyle/>
          <a:p>
            <a:pPr algn="ctr">
              <a:defRPr/>
            </a:pPr>
            <a:r>
              <a:rPr lang="en-US" sz="2800" b="1" dirty="0">
                <a:solidFill>
                  <a:srgbClr val="0000FF"/>
                </a:solidFill>
                <a:effectLst>
                  <a:outerShdw blurRad="38100" dist="38100" dir="2700000" algn="tl">
                    <a:srgbClr val="000000"/>
                  </a:outerShdw>
                </a:effectLst>
              </a:rPr>
              <a:t>SỞ GIÁO DỤC VÀ ĐÀO TẠO</a:t>
            </a:r>
          </a:p>
          <a:p>
            <a:pPr algn="ctr">
              <a:defRPr/>
            </a:pPr>
            <a:r>
              <a:rPr lang="en-US" sz="28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THÀNH PHỐ HÔ CHÍ MINH</a:t>
            </a:r>
          </a:p>
        </p:txBody>
      </p:sp>
      <p:pic>
        <p:nvPicPr>
          <p:cNvPr id="4100"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23528" y="332656"/>
            <a:ext cx="1165225"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67458" y="2391930"/>
            <a:ext cx="6834088" cy="1661993"/>
          </a:xfrm>
          <a:prstGeom prst="rect">
            <a:avLst/>
          </a:prstGeom>
        </p:spPr>
        <p:txBody>
          <a:bodyPr wrap="square">
            <a:spAutoFit/>
          </a:bodyPr>
          <a:lstStyle/>
          <a:p>
            <a:pPr algn="ctr"/>
            <a:r>
              <a:rPr lang="en-US" sz="3400" b="1" dirty="0">
                <a:solidFill>
                  <a:srgbClr val="FF0000"/>
                </a:solidFill>
              </a:rPr>
              <a:t>TỔ CHỨC CÁC HOẠT ĐỘNG GIÁO DỤC CHO TRẺ </a:t>
            </a:r>
            <a:r>
              <a:rPr lang="en-US" sz="3400" b="1" dirty="0" smtClean="0">
                <a:solidFill>
                  <a:srgbClr val="FF0000"/>
                </a:solidFill>
              </a:rPr>
              <a:t>MẦM </a:t>
            </a:r>
            <a:r>
              <a:rPr lang="en-US" sz="3400" b="1" dirty="0">
                <a:solidFill>
                  <a:srgbClr val="FF0000"/>
                </a:solidFill>
              </a:rPr>
              <a:t>NON DỰA VÀO </a:t>
            </a:r>
            <a:r>
              <a:rPr lang="en-US" sz="3400" b="1" dirty="0" smtClean="0">
                <a:solidFill>
                  <a:srgbClr val="FF0000"/>
                </a:solidFill>
              </a:rPr>
              <a:t>CỘNG </a:t>
            </a:r>
            <a:r>
              <a:rPr lang="en-US" sz="3400" b="1" dirty="0">
                <a:solidFill>
                  <a:srgbClr val="FF0000"/>
                </a:solidFill>
              </a:rPr>
              <a:t>ĐỒNG.</a:t>
            </a:r>
          </a:p>
        </p:txBody>
      </p:sp>
      <p:sp>
        <p:nvSpPr>
          <p:cNvPr id="14" name="TextBox 13"/>
          <p:cNvSpPr txBox="1"/>
          <p:nvPr/>
        </p:nvSpPr>
        <p:spPr>
          <a:xfrm>
            <a:off x="2523331" y="5332374"/>
            <a:ext cx="4243439" cy="40011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Tháng</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5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năm</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2019</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15" name="Rectangle 14"/>
          <p:cNvSpPr/>
          <p:nvPr/>
        </p:nvSpPr>
        <p:spPr>
          <a:xfrm>
            <a:off x="3073833" y="3244334"/>
            <a:ext cx="2996333" cy="369332"/>
          </a:xfrm>
          <a:prstGeom prst="rect">
            <a:avLst/>
          </a:prstGeom>
        </p:spPr>
        <p:txBody>
          <a:bodyPr wrap="none">
            <a:spAutoFit/>
          </a:bodyPr>
          <a:lstStyle/>
          <a:p>
            <a:r>
              <a:rPr lang="vi-VN" dirty="0" smtClean="0"/>
              <a:t>anhtuyetpho77@gmail.com</a:t>
            </a:r>
            <a:endParaRPr lang="vi-VN"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1"/>
          <p:cNvGrpSpPr/>
          <p:nvPr/>
        </p:nvGrpSpPr>
        <p:grpSpPr>
          <a:xfrm rot="4000420" flipV="1">
            <a:off x="3636955" y="1764167"/>
            <a:ext cx="2666142" cy="2509893"/>
            <a:chOff x="3350030" y="2070161"/>
            <a:chExt cx="3143249" cy="2959039"/>
          </a:xfrm>
          <a:scene3d>
            <a:camera prst="orthographicFront">
              <a:rot lat="0" lon="0" rev="0"/>
            </a:camera>
            <a:lightRig rig="soft" dir="t">
              <a:rot lat="0" lon="0" rev="0"/>
            </a:lightRig>
          </a:scene3d>
        </p:grpSpPr>
        <p:sp>
          <p:nvSpPr>
            <p:cNvPr id="7" name="Trapezoid 3"/>
            <p:cNvSpPr/>
            <p:nvPr/>
          </p:nvSpPr>
          <p:spPr>
            <a:xfrm rot="60000">
              <a:off x="4210050" y="4419600"/>
              <a:ext cx="1371600" cy="609600"/>
            </a:xfrm>
            <a:prstGeom prst="trapezoid">
              <a:avLst>
                <a:gd name="adj" fmla="val 45313"/>
              </a:avLst>
            </a:prstGeom>
            <a:gradFill flip="none" rotWithShape="1">
              <a:gsLst>
                <a:gs pos="0">
                  <a:srgbClr val="1F497D">
                    <a:lumMod val="75000"/>
                    <a:shade val="30000"/>
                    <a:satMod val="115000"/>
                  </a:srgbClr>
                </a:gs>
                <a:gs pos="50000">
                  <a:srgbClr val="1F497D">
                    <a:lumMod val="75000"/>
                    <a:shade val="67500"/>
                    <a:satMod val="115000"/>
                  </a:srgbClr>
                </a:gs>
                <a:gs pos="100000">
                  <a:srgbClr val="1F497D">
                    <a:lumMod val="75000"/>
                    <a:shade val="100000"/>
                    <a:satMod val="115000"/>
                  </a:srgbClr>
                </a:gs>
              </a:gsLst>
              <a:lin ang="0" scaled="1"/>
              <a:tileRect/>
            </a:grad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txBody>
            <a:bodyPr anchor="ctr"/>
            <a:lstStyle/>
            <a:p>
              <a:pPr algn="ctr" eaLnBrk="1" fontAlgn="auto" hangingPunct="1">
                <a:spcBef>
                  <a:spcPts val="0"/>
                </a:spcBef>
                <a:spcAft>
                  <a:spcPts val="0"/>
                </a:spcAft>
                <a:defRPr/>
              </a:pPr>
              <a:endParaRPr lang="en-US" kern="0">
                <a:solidFill>
                  <a:prstClr val="white"/>
                </a:solidFill>
                <a:latin typeface="Calibri"/>
                <a:ea typeface="+mn-ea"/>
              </a:endParaRPr>
            </a:p>
          </p:txBody>
        </p:sp>
        <p:sp>
          <p:nvSpPr>
            <p:cNvPr id="8" name="Trapezoid 4"/>
            <p:cNvSpPr/>
            <p:nvPr/>
          </p:nvSpPr>
          <p:spPr>
            <a:xfrm rot="-2880000">
              <a:off x="5181200" y="3990200"/>
              <a:ext cx="1371600" cy="609600"/>
            </a:xfrm>
            <a:prstGeom prst="trapezoid">
              <a:avLst>
                <a:gd name="adj" fmla="val 45313"/>
              </a:avLst>
            </a:prstGeom>
            <a:gradFill flip="none" rotWithShape="1">
              <a:gsLst>
                <a:gs pos="0">
                  <a:srgbClr val="9BBB59">
                    <a:lumMod val="75000"/>
                    <a:shade val="30000"/>
                    <a:satMod val="115000"/>
                  </a:srgbClr>
                </a:gs>
                <a:gs pos="50000">
                  <a:srgbClr val="9BBB59">
                    <a:lumMod val="75000"/>
                    <a:shade val="67500"/>
                    <a:satMod val="115000"/>
                  </a:srgbClr>
                </a:gs>
                <a:gs pos="100000">
                  <a:srgbClr val="9BBB59">
                    <a:lumMod val="75000"/>
                    <a:shade val="100000"/>
                    <a:satMod val="115000"/>
                  </a:srgbClr>
                </a:gs>
              </a:gsLst>
              <a:lin ang="8100000" scaled="1"/>
              <a:tileRect/>
            </a:grad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txBody>
            <a:bodyPr anchor="ctr"/>
            <a:lstStyle/>
            <a:p>
              <a:pPr algn="ctr" eaLnBrk="1" fontAlgn="auto" hangingPunct="1">
                <a:spcBef>
                  <a:spcPts val="0"/>
                </a:spcBef>
                <a:spcAft>
                  <a:spcPts val="0"/>
                </a:spcAft>
                <a:defRPr/>
              </a:pPr>
              <a:endParaRPr lang="en-US" kern="0">
                <a:solidFill>
                  <a:prstClr val="white"/>
                </a:solidFill>
                <a:latin typeface="Calibri"/>
                <a:ea typeface="+mn-ea"/>
              </a:endParaRPr>
            </a:p>
          </p:txBody>
        </p:sp>
        <p:sp>
          <p:nvSpPr>
            <p:cNvPr id="9" name="Trapezoid 5"/>
            <p:cNvSpPr/>
            <p:nvPr/>
          </p:nvSpPr>
          <p:spPr>
            <a:xfrm rot="-5880000">
              <a:off x="5502679" y="2969446"/>
              <a:ext cx="1371600" cy="609600"/>
            </a:xfrm>
            <a:prstGeom prst="trapezoid">
              <a:avLst>
                <a:gd name="adj" fmla="val 45313"/>
              </a:avLst>
            </a:prstGeom>
            <a:gradFill flip="none" rotWithShape="1">
              <a:gsLst>
                <a:gs pos="0">
                  <a:srgbClr val="8064A2">
                    <a:lumMod val="75000"/>
                    <a:shade val="30000"/>
                    <a:satMod val="115000"/>
                  </a:srgbClr>
                </a:gs>
                <a:gs pos="50000">
                  <a:srgbClr val="8064A2">
                    <a:lumMod val="75000"/>
                    <a:shade val="67500"/>
                    <a:satMod val="115000"/>
                  </a:srgbClr>
                </a:gs>
                <a:gs pos="100000">
                  <a:srgbClr val="8064A2">
                    <a:lumMod val="75000"/>
                    <a:shade val="100000"/>
                    <a:satMod val="115000"/>
                  </a:srgbClr>
                </a:gs>
              </a:gsLst>
              <a:lin ang="0" scaled="1"/>
              <a:tileRect/>
            </a:grad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txBody>
            <a:bodyPr anchor="ctr"/>
            <a:lstStyle/>
            <a:p>
              <a:pPr algn="ctr" eaLnBrk="1" fontAlgn="auto" hangingPunct="1">
                <a:spcBef>
                  <a:spcPts val="0"/>
                </a:spcBef>
                <a:spcAft>
                  <a:spcPts val="0"/>
                </a:spcAft>
                <a:defRPr/>
              </a:pPr>
              <a:endParaRPr lang="en-US" kern="0">
                <a:solidFill>
                  <a:prstClr val="white"/>
                </a:solidFill>
                <a:latin typeface="Calibri"/>
                <a:ea typeface="+mn-ea"/>
              </a:endParaRPr>
            </a:p>
          </p:txBody>
        </p:sp>
        <p:sp>
          <p:nvSpPr>
            <p:cNvPr id="10" name="Trapezoid 6"/>
            <p:cNvSpPr/>
            <p:nvPr/>
          </p:nvSpPr>
          <p:spPr>
            <a:xfrm rot="12760420">
              <a:off x="4921250" y="2070161"/>
              <a:ext cx="1371600" cy="609600"/>
            </a:xfrm>
            <a:prstGeom prst="trapezoid">
              <a:avLst>
                <a:gd name="adj" fmla="val 45313"/>
              </a:avLst>
            </a:prstGeom>
            <a:gradFill flip="none" rotWithShape="1">
              <a:gsLst>
                <a:gs pos="0">
                  <a:srgbClr val="F79646">
                    <a:lumMod val="75000"/>
                    <a:shade val="30000"/>
                    <a:satMod val="115000"/>
                  </a:srgbClr>
                </a:gs>
                <a:gs pos="50000">
                  <a:srgbClr val="F79646">
                    <a:lumMod val="75000"/>
                    <a:shade val="67500"/>
                    <a:satMod val="115000"/>
                  </a:srgbClr>
                </a:gs>
                <a:gs pos="100000">
                  <a:srgbClr val="F79646">
                    <a:lumMod val="75000"/>
                    <a:shade val="100000"/>
                    <a:satMod val="115000"/>
                  </a:srgbClr>
                </a:gs>
              </a:gsLst>
              <a:lin ang="0" scaled="1"/>
              <a:tileRect/>
            </a:grad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txBody>
            <a:bodyPr anchor="ctr"/>
            <a:lstStyle/>
            <a:p>
              <a:pPr algn="ctr" eaLnBrk="1" fontAlgn="auto" hangingPunct="1">
                <a:spcBef>
                  <a:spcPts val="0"/>
                </a:spcBef>
                <a:spcAft>
                  <a:spcPts val="0"/>
                </a:spcAft>
                <a:defRPr/>
              </a:pPr>
              <a:endParaRPr lang="en-US" kern="0">
                <a:solidFill>
                  <a:prstClr val="white"/>
                </a:solidFill>
                <a:latin typeface="Calibri"/>
                <a:ea typeface="+mn-ea"/>
              </a:endParaRPr>
            </a:p>
          </p:txBody>
        </p:sp>
        <p:sp>
          <p:nvSpPr>
            <p:cNvPr id="11" name="Trapezoid 8"/>
            <p:cNvSpPr/>
            <p:nvPr/>
          </p:nvSpPr>
          <p:spPr>
            <a:xfrm rot="3000000" flipH="1">
              <a:off x="3257149" y="3952100"/>
              <a:ext cx="1371600" cy="609600"/>
            </a:xfrm>
            <a:prstGeom prst="trapezoid">
              <a:avLst>
                <a:gd name="adj" fmla="val 45313"/>
              </a:avLst>
            </a:prstGeom>
            <a:gradFill flip="none" rotWithShape="1">
              <a:gsLst>
                <a:gs pos="0">
                  <a:srgbClr val="C0504D">
                    <a:lumMod val="75000"/>
                    <a:shade val="30000"/>
                    <a:satMod val="115000"/>
                  </a:srgbClr>
                </a:gs>
                <a:gs pos="50000">
                  <a:srgbClr val="C0504D">
                    <a:lumMod val="75000"/>
                    <a:shade val="67500"/>
                    <a:satMod val="115000"/>
                  </a:srgbClr>
                </a:gs>
                <a:gs pos="100000">
                  <a:srgbClr val="C0504D">
                    <a:lumMod val="75000"/>
                    <a:shade val="100000"/>
                    <a:satMod val="115000"/>
                  </a:srgbClr>
                </a:gs>
              </a:gsLst>
              <a:lin ang="0" scaled="1"/>
              <a:tileRect/>
            </a:grad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txBody>
            <a:bodyPr anchor="ctr"/>
            <a:lstStyle/>
            <a:p>
              <a:pPr algn="ctr" eaLnBrk="1" fontAlgn="auto" hangingPunct="1">
                <a:spcBef>
                  <a:spcPts val="0"/>
                </a:spcBef>
                <a:spcAft>
                  <a:spcPts val="0"/>
                </a:spcAft>
                <a:defRPr/>
              </a:pPr>
              <a:endParaRPr lang="en-US" kern="0">
                <a:solidFill>
                  <a:prstClr val="white"/>
                </a:solidFill>
                <a:latin typeface="Calibri"/>
                <a:ea typeface="+mn-ea"/>
              </a:endParaRPr>
            </a:p>
          </p:txBody>
        </p:sp>
        <p:sp>
          <p:nvSpPr>
            <p:cNvPr id="12" name="Trapezoid 9"/>
            <p:cNvSpPr/>
            <p:nvPr/>
          </p:nvSpPr>
          <p:spPr>
            <a:xfrm rot="5940000" flipH="1">
              <a:off x="2969030" y="2936054"/>
              <a:ext cx="1371600" cy="609600"/>
            </a:xfrm>
            <a:prstGeom prst="trapezoid">
              <a:avLst>
                <a:gd name="adj" fmla="val 45313"/>
              </a:avLst>
            </a:prstGeom>
            <a:gradFill flip="none" rotWithShape="1">
              <a:gsLst>
                <a:gs pos="0">
                  <a:srgbClr val="EEECE1">
                    <a:lumMod val="50000"/>
                    <a:shade val="30000"/>
                    <a:satMod val="115000"/>
                  </a:srgbClr>
                </a:gs>
                <a:gs pos="50000">
                  <a:srgbClr val="EEECE1">
                    <a:lumMod val="50000"/>
                    <a:shade val="67500"/>
                    <a:satMod val="115000"/>
                  </a:srgbClr>
                </a:gs>
                <a:gs pos="100000">
                  <a:srgbClr val="EEECE1">
                    <a:lumMod val="50000"/>
                    <a:shade val="100000"/>
                    <a:satMod val="115000"/>
                  </a:srgbClr>
                </a:gs>
              </a:gsLst>
              <a:lin ang="0" scaled="1"/>
              <a:tileRect/>
            </a:grad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txBody>
            <a:bodyPr anchor="ctr"/>
            <a:lstStyle/>
            <a:p>
              <a:pPr algn="ctr" eaLnBrk="1" fontAlgn="auto" hangingPunct="1">
                <a:spcBef>
                  <a:spcPts val="0"/>
                </a:spcBef>
                <a:spcAft>
                  <a:spcPts val="0"/>
                </a:spcAft>
                <a:defRPr/>
              </a:pPr>
              <a:endParaRPr lang="en-US" kern="0">
                <a:solidFill>
                  <a:prstClr val="white"/>
                </a:solidFill>
                <a:latin typeface="Calibri"/>
                <a:ea typeface="+mn-ea"/>
              </a:endParaRPr>
            </a:p>
          </p:txBody>
        </p:sp>
      </p:grpSp>
      <p:sp>
        <p:nvSpPr>
          <p:cNvPr id="13" name="Right Arrow 12"/>
          <p:cNvSpPr/>
          <p:nvPr/>
        </p:nvSpPr>
        <p:spPr>
          <a:xfrm>
            <a:off x="3298825" y="2192338"/>
            <a:ext cx="1422400" cy="1679575"/>
          </a:xfrm>
          <a:prstGeom prst="rightArrow">
            <a:avLst>
              <a:gd name="adj1" fmla="val 50000"/>
              <a:gd name="adj2" fmla="val 89205"/>
            </a:avLst>
          </a:prstGeom>
          <a:solidFill>
            <a:sysClr val="windowText" lastClr="000000"/>
          </a:solidFill>
          <a:ln w="25400" cap="flat" cmpd="sng" algn="ctr">
            <a:no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Calibri"/>
              <a:ea typeface="+mn-ea"/>
            </a:endParaRPr>
          </a:p>
        </p:txBody>
      </p:sp>
      <p:sp>
        <p:nvSpPr>
          <p:cNvPr id="14" name="Rectangle 13"/>
          <p:cNvSpPr/>
          <p:nvPr/>
        </p:nvSpPr>
        <p:spPr>
          <a:xfrm>
            <a:off x="1892300" y="2611438"/>
            <a:ext cx="1357313" cy="841375"/>
          </a:xfrm>
          <a:prstGeom prst="rect">
            <a:avLst/>
          </a:prstGeom>
          <a:solidFill>
            <a:sysClr val="windowText" lastClr="000000"/>
          </a:solidFill>
          <a:ln w="25400" cap="flat" cmpd="sng" algn="ctr">
            <a:no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Calibri"/>
              <a:ea typeface="+mn-ea"/>
            </a:endParaRPr>
          </a:p>
        </p:txBody>
      </p:sp>
      <p:sp>
        <p:nvSpPr>
          <p:cNvPr id="15" name="Rectangle 14"/>
          <p:cNvSpPr/>
          <p:nvPr/>
        </p:nvSpPr>
        <p:spPr>
          <a:xfrm>
            <a:off x="1585913" y="2611438"/>
            <a:ext cx="258762" cy="841375"/>
          </a:xfrm>
          <a:prstGeom prst="rect">
            <a:avLst/>
          </a:prstGeom>
          <a:solidFill>
            <a:srgbClr val="EEECE1">
              <a:lumMod val="10000"/>
            </a:srgbClr>
          </a:solidFill>
          <a:ln w="25400" cap="flat" cmpd="sng" algn="ctr">
            <a:no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Calibri"/>
              <a:ea typeface="+mn-ea"/>
            </a:endParaRPr>
          </a:p>
        </p:txBody>
      </p:sp>
      <p:sp>
        <p:nvSpPr>
          <p:cNvPr id="16" name="Rectangle 15"/>
          <p:cNvSpPr/>
          <p:nvPr/>
        </p:nvSpPr>
        <p:spPr>
          <a:xfrm>
            <a:off x="1358900" y="2611438"/>
            <a:ext cx="177800" cy="841375"/>
          </a:xfrm>
          <a:prstGeom prst="rect">
            <a:avLst/>
          </a:prstGeom>
          <a:solidFill>
            <a:srgbClr val="EEECE1">
              <a:lumMod val="25000"/>
            </a:srgbClr>
          </a:solidFill>
          <a:ln w="25400" cap="flat" cmpd="sng" algn="ctr">
            <a:no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Calibri"/>
              <a:ea typeface="+mn-ea"/>
            </a:endParaRPr>
          </a:p>
        </p:txBody>
      </p:sp>
      <p:sp>
        <p:nvSpPr>
          <p:cNvPr id="17" name="Rectangle 16"/>
          <p:cNvSpPr/>
          <p:nvPr/>
        </p:nvSpPr>
        <p:spPr>
          <a:xfrm>
            <a:off x="1230313" y="2611438"/>
            <a:ext cx="80962" cy="841375"/>
          </a:xfrm>
          <a:prstGeom prst="rect">
            <a:avLst/>
          </a:prstGeom>
          <a:solidFill>
            <a:srgbClr val="EEECE1">
              <a:lumMod val="50000"/>
            </a:srgbClr>
          </a:solidFill>
          <a:ln w="25400" cap="flat" cmpd="sng" algn="ctr">
            <a:noFill/>
            <a:prstDash val="solid"/>
          </a:ln>
          <a:effectLst/>
        </p:spPr>
        <p:txBody>
          <a:bodyPr anchor="ctr"/>
          <a:lstStyle/>
          <a:p>
            <a:pPr algn="ctr" eaLnBrk="1" fontAlgn="auto" hangingPunct="1">
              <a:spcBef>
                <a:spcPts val="0"/>
              </a:spcBef>
              <a:spcAft>
                <a:spcPts val="0"/>
              </a:spcAft>
              <a:defRPr/>
            </a:pPr>
            <a:endParaRPr lang="en-US" kern="0">
              <a:solidFill>
                <a:prstClr val="white"/>
              </a:solidFill>
              <a:latin typeface="Calibri"/>
              <a:ea typeface="+mn-ea"/>
            </a:endParaRPr>
          </a:p>
        </p:txBody>
      </p:sp>
      <p:sp>
        <p:nvSpPr>
          <p:cNvPr id="18" name="TextBox 17"/>
          <p:cNvSpPr txBox="1"/>
          <p:nvPr/>
        </p:nvSpPr>
        <p:spPr>
          <a:xfrm>
            <a:off x="1398588" y="1431925"/>
            <a:ext cx="2732087" cy="400050"/>
          </a:xfrm>
          <a:prstGeom prst="rect">
            <a:avLst/>
          </a:prstGeom>
          <a:noFill/>
        </p:spPr>
        <p:txBody>
          <a:bodyPr wrap="none">
            <a:spAutoFit/>
          </a:bodyPr>
          <a:lstStyle/>
          <a:p>
            <a:pPr algn="r" eaLnBrk="1" fontAlgn="auto" hangingPunct="1">
              <a:spcBef>
                <a:spcPts val="0"/>
              </a:spcBef>
              <a:spcAft>
                <a:spcPts val="0"/>
              </a:spcAft>
              <a:defRPr/>
            </a:pPr>
            <a:r>
              <a:rPr lang="en-US" sz="2000" i="1" dirty="0" err="1">
                <a:solidFill>
                  <a:prstClr val="black"/>
                </a:solidFill>
                <a:latin typeface="Calibri"/>
                <a:ea typeface="+mn-ea"/>
              </a:rPr>
              <a:t>Chính</a:t>
            </a:r>
            <a:r>
              <a:rPr lang="en-US" sz="2000" i="1" dirty="0">
                <a:solidFill>
                  <a:prstClr val="black"/>
                </a:solidFill>
                <a:latin typeface="Calibri"/>
                <a:ea typeface="+mn-ea"/>
              </a:rPr>
              <a:t> </a:t>
            </a:r>
            <a:r>
              <a:rPr lang="en-US" sz="2000" i="1" dirty="0" err="1">
                <a:solidFill>
                  <a:prstClr val="black"/>
                </a:solidFill>
                <a:latin typeface="Calibri"/>
                <a:ea typeface="+mn-ea"/>
              </a:rPr>
              <a:t>quyền</a:t>
            </a:r>
            <a:r>
              <a:rPr lang="en-US" sz="2000" i="1" dirty="0">
                <a:solidFill>
                  <a:prstClr val="black"/>
                </a:solidFill>
                <a:latin typeface="Calibri"/>
                <a:ea typeface="+mn-ea"/>
              </a:rPr>
              <a:t> </a:t>
            </a:r>
            <a:r>
              <a:rPr lang="vi-VN" sz="2000" i="1" dirty="0">
                <a:solidFill>
                  <a:prstClr val="black"/>
                </a:solidFill>
                <a:latin typeface="Calibri"/>
                <a:ea typeface="+mn-ea"/>
              </a:rPr>
              <a:t>địa</a:t>
            </a:r>
            <a:r>
              <a:rPr lang="en-US" sz="2000" i="1" dirty="0">
                <a:solidFill>
                  <a:prstClr val="black"/>
                </a:solidFill>
                <a:latin typeface="Calibri"/>
                <a:ea typeface="+mn-ea"/>
              </a:rPr>
              <a:t> </a:t>
            </a:r>
            <a:r>
              <a:rPr lang="en-US" sz="2000" i="1" dirty="0" err="1">
                <a:solidFill>
                  <a:prstClr val="black"/>
                </a:solidFill>
                <a:latin typeface="Calibri"/>
                <a:ea typeface="+mn-ea"/>
              </a:rPr>
              <a:t>ph</a:t>
            </a:r>
            <a:r>
              <a:rPr lang="vi-VN" sz="2000" i="1" dirty="0">
                <a:solidFill>
                  <a:prstClr val="black"/>
                </a:solidFill>
                <a:latin typeface="Calibri"/>
                <a:ea typeface="+mn-ea"/>
              </a:rPr>
              <a:t>ươ</a:t>
            </a:r>
            <a:r>
              <a:rPr lang="en-US" sz="2000" i="1" dirty="0" err="1">
                <a:solidFill>
                  <a:prstClr val="black"/>
                </a:solidFill>
                <a:latin typeface="Calibri"/>
                <a:ea typeface="+mn-ea"/>
              </a:rPr>
              <a:t>ng</a:t>
            </a:r>
            <a:endParaRPr lang="en-US" sz="2000" i="1" dirty="0">
              <a:solidFill>
                <a:prstClr val="black"/>
              </a:solidFill>
              <a:latin typeface="Calibri"/>
              <a:ea typeface="+mn-ea"/>
            </a:endParaRPr>
          </a:p>
        </p:txBody>
      </p:sp>
      <p:sp>
        <p:nvSpPr>
          <p:cNvPr id="24" name="TextBox 23"/>
          <p:cNvSpPr txBox="1"/>
          <p:nvPr/>
        </p:nvSpPr>
        <p:spPr>
          <a:xfrm>
            <a:off x="1724025" y="2627589"/>
            <a:ext cx="1693862" cy="830997"/>
          </a:xfrm>
          <a:prstGeom prst="rect">
            <a:avLst/>
          </a:prstGeom>
          <a:noFill/>
        </p:spPr>
        <p:txBody>
          <a:bodyPr>
            <a:spAutoFit/>
          </a:bodyPr>
          <a:lstStyle/>
          <a:p>
            <a:pPr algn="ctr" eaLnBrk="1" fontAlgn="auto" hangingPunct="1">
              <a:spcBef>
                <a:spcPts val="0"/>
              </a:spcBef>
              <a:spcAft>
                <a:spcPts val="0"/>
              </a:spcAft>
              <a:defRPr/>
            </a:pPr>
            <a:r>
              <a:rPr lang="en-US" sz="1600" b="1" dirty="0" err="1" smtClean="0">
                <a:solidFill>
                  <a:prstClr val="white"/>
                </a:solidFill>
                <a:latin typeface="Times New Roman" pitchFamily="18" charset="0"/>
                <a:ea typeface="+mn-ea"/>
                <a:cs typeface="Times New Roman" pitchFamily="18" charset="0"/>
              </a:rPr>
              <a:t>Các</a:t>
            </a:r>
            <a:r>
              <a:rPr lang="en-US" sz="1600" b="1" dirty="0" smtClean="0">
                <a:solidFill>
                  <a:prstClr val="white"/>
                </a:solidFill>
                <a:latin typeface="Times New Roman" pitchFamily="18" charset="0"/>
                <a:ea typeface="+mn-ea"/>
                <a:cs typeface="Times New Roman" pitchFamily="18" charset="0"/>
              </a:rPr>
              <a:t> </a:t>
            </a:r>
            <a:r>
              <a:rPr lang="en-US" sz="1600" b="1" dirty="0" err="1" smtClean="0">
                <a:solidFill>
                  <a:prstClr val="white"/>
                </a:solidFill>
                <a:latin typeface="Times New Roman" pitchFamily="18" charset="0"/>
                <a:ea typeface="+mn-ea"/>
                <a:cs typeface="Times New Roman" pitchFamily="18" charset="0"/>
              </a:rPr>
              <a:t>đối</a:t>
            </a:r>
            <a:r>
              <a:rPr lang="en-US" sz="1600" b="1" dirty="0" smtClean="0">
                <a:solidFill>
                  <a:prstClr val="white"/>
                </a:solidFill>
                <a:latin typeface="Times New Roman" pitchFamily="18" charset="0"/>
                <a:ea typeface="+mn-ea"/>
                <a:cs typeface="Times New Roman" pitchFamily="18" charset="0"/>
              </a:rPr>
              <a:t> t</a:t>
            </a:r>
            <a:r>
              <a:rPr lang="vi-VN" sz="1600" b="1" dirty="0" smtClean="0">
                <a:solidFill>
                  <a:prstClr val="white"/>
                </a:solidFill>
                <a:latin typeface="Times New Roman" pitchFamily="18" charset="0"/>
                <a:ea typeface="+mn-ea"/>
                <a:cs typeface="Times New Roman" pitchFamily="18" charset="0"/>
              </a:rPr>
              <a:t>ượ</a:t>
            </a:r>
            <a:r>
              <a:rPr lang="en-US" sz="1600" b="1" dirty="0" err="1" smtClean="0">
                <a:solidFill>
                  <a:prstClr val="white"/>
                </a:solidFill>
                <a:latin typeface="Times New Roman" pitchFamily="18" charset="0"/>
                <a:ea typeface="+mn-ea"/>
                <a:cs typeface="Times New Roman" pitchFamily="18" charset="0"/>
              </a:rPr>
              <a:t>ng</a:t>
            </a:r>
            <a:r>
              <a:rPr lang="en-US" sz="1600" b="1" dirty="0" smtClean="0">
                <a:solidFill>
                  <a:prstClr val="white"/>
                </a:solidFill>
                <a:latin typeface="Times New Roman" pitchFamily="18" charset="0"/>
                <a:ea typeface="+mn-ea"/>
                <a:cs typeface="Times New Roman" pitchFamily="18" charset="0"/>
              </a:rPr>
              <a:t> </a:t>
            </a:r>
            <a:r>
              <a:rPr lang="en-US" sz="1600" b="1" dirty="0" err="1" smtClean="0">
                <a:solidFill>
                  <a:prstClr val="white"/>
                </a:solidFill>
                <a:latin typeface="Times New Roman" pitchFamily="18" charset="0"/>
                <a:ea typeface="+mn-ea"/>
                <a:cs typeface="Times New Roman" pitchFamily="18" charset="0"/>
              </a:rPr>
              <a:t>tham</a:t>
            </a:r>
            <a:r>
              <a:rPr lang="en-US" sz="1600" b="1" dirty="0" smtClean="0">
                <a:solidFill>
                  <a:prstClr val="white"/>
                </a:solidFill>
                <a:latin typeface="Times New Roman" pitchFamily="18" charset="0"/>
                <a:ea typeface="+mn-ea"/>
                <a:cs typeface="Times New Roman" pitchFamily="18" charset="0"/>
              </a:rPr>
              <a:t> </a:t>
            </a:r>
            <a:r>
              <a:rPr lang="en-US" sz="1600" b="1" dirty="0" err="1" smtClean="0">
                <a:solidFill>
                  <a:prstClr val="white"/>
                </a:solidFill>
                <a:latin typeface="Times New Roman" pitchFamily="18" charset="0"/>
                <a:ea typeface="+mn-ea"/>
                <a:cs typeface="Times New Roman" pitchFamily="18" charset="0"/>
              </a:rPr>
              <a:t>gia</a:t>
            </a:r>
            <a:r>
              <a:rPr lang="en-US" sz="1600" b="1" dirty="0" smtClean="0">
                <a:solidFill>
                  <a:prstClr val="white"/>
                </a:solidFill>
                <a:latin typeface="Times New Roman" pitchFamily="18" charset="0"/>
                <a:ea typeface="+mn-ea"/>
                <a:cs typeface="Times New Roman" pitchFamily="18" charset="0"/>
              </a:rPr>
              <a:t> </a:t>
            </a:r>
            <a:r>
              <a:rPr lang="en-US" sz="1600" b="1" dirty="0" err="1" smtClean="0">
                <a:solidFill>
                  <a:prstClr val="white"/>
                </a:solidFill>
                <a:latin typeface="Times New Roman" pitchFamily="18" charset="0"/>
                <a:ea typeface="+mn-ea"/>
                <a:cs typeface="Times New Roman" pitchFamily="18" charset="0"/>
              </a:rPr>
              <a:t>mô</a:t>
            </a:r>
            <a:r>
              <a:rPr lang="en-US" sz="1600" b="1" dirty="0" smtClean="0">
                <a:solidFill>
                  <a:prstClr val="white"/>
                </a:solidFill>
                <a:latin typeface="Times New Roman" pitchFamily="18" charset="0"/>
                <a:ea typeface="+mn-ea"/>
                <a:cs typeface="Times New Roman" pitchFamily="18" charset="0"/>
              </a:rPr>
              <a:t> </a:t>
            </a:r>
            <a:r>
              <a:rPr lang="en-US" sz="1600" b="1" dirty="0" err="1" smtClean="0">
                <a:solidFill>
                  <a:prstClr val="white"/>
                </a:solidFill>
                <a:latin typeface="Times New Roman" pitchFamily="18" charset="0"/>
                <a:ea typeface="+mn-ea"/>
                <a:cs typeface="Times New Roman" pitchFamily="18" charset="0"/>
              </a:rPr>
              <a:t>hình</a:t>
            </a:r>
            <a:endParaRPr lang="en-US" sz="1600" b="1" dirty="0">
              <a:solidFill>
                <a:prstClr val="white"/>
              </a:solidFill>
              <a:latin typeface="Times New Roman" pitchFamily="18" charset="0"/>
              <a:ea typeface="+mn-ea"/>
              <a:cs typeface="Times New Roman" pitchFamily="18" charset="0"/>
            </a:endParaRPr>
          </a:p>
        </p:txBody>
      </p:sp>
      <p:sp>
        <p:nvSpPr>
          <p:cNvPr id="27" name="TextBox 17"/>
          <p:cNvSpPr txBox="1"/>
          <p:nvPr/>
        </p:nvSpPr>
        <p:spPr>
          <a:xfrm>
            <a:off x="1514475" y="4216400"/>
            <a:ext cx="2616200" cy="400050"/>
          </a:xfrm>
          <a:prstGeom prst="rect">
            <a:avLst/>
          </a:prstGeom>
          <a:noFill/>
        </p:spPr>
        <p:txBody>
          <a:bodyPr wrap="none">
            <a:spAutoFit/>
          </a:bodyPr>
          <a:lstStyle/>
          <a:p>
            <a:pPr algn="r" eaLnBrk="1" fontAlgn="auto" hangingPunct="1">
              <a:spcBef>
                <a:spcPts val="0"/>
              </a:spcBef>
              <a:spcAft>
                <a:spcPts val="0"/>
              </a:spcAft>
              <a:defRPr/>
            </a:pPr>
            <a:r>
              <a:rPr lang="en-US" sz="2000" i="1" dirty="0">
                <a:solidFill>
                  <a:prstClr val="black"/>
                </a:solidFill>
                <a:latin typeface="Calibri"/>
                <a:ea typeface="+mn-ea"/>
              </a:rPr>
              <a:t>Ng</a:t>
            </a:r>
            <a:r>
              <a:rPr lang="vi-VN" sz="2000" i="1" dirty="0">
                <a:solidFill>
                  <a:prstClr val="black"/>
                </a:solidFill>
                <a:latin typeface="Calibri"/>
                <a:ea typeface="+mn-ea"/>
              </a:rPr>
              <a:t>ườ</a:t>
            </a:r>
            <a:r>
              <a:rPr lang="en-US" sz="2000" i="1" dirty="0">
                <a:solidFill>
                  <a:prstClr val="black"/>
                </a:solidFill>
                <a:latin typeface="Calibri"/>
                <a:ea typeface="+mn-ea"/>
              </a:rPr>
              <a:t>i  </a:t>
            </a:r>
            <a:r>
              <a:rPr lang="en-US" sz="2000" i="1" dirty="0" err="1">
                <a:solidFill>
                  <a:prstClr val="black"/>
                </a:solidFill>
                <a:latin typeface="Calibri"/>
                <a:ea typeface="+mn-ea"/>
              </a:rPr>
              <a:t>dân</a:t>
            </a:r>
            <a:r>
              <a:rPr lang="en-US" sz="2000" i="1" dirty="0">
                <a:solidFill>
                  <a:prstClr val="black"/>
                </a:solidFill>
                <a:latin typeface="Calibri"/>
                <a:ea typeface="+mn-ea"/>
              </a:rPr>
              <a:t> </a:t>
            </a:r>
            <a:r>
              <a:rPr lang="vi-VN" sz="2000" i="1" dirty="0">
                <a:solidFill>
                  <a:prstClr val="black"/>
                </a:solidFill>
                <a:latin typeface="Calibri"/>
                <a:ea typeface="+mn-ea"/>
              </a:rPr>
              <a:t>địa</a:t>
            </a:r>
            <a:r>
              <a:rPr lang="en-US" sz="2000" i="1" dirty="0">
                <a:solidFill>
                  <a:prstClr val="black"/>
                </a:solidFill>
                <a:latin typeface="Calibri"/>
                <a:ea typeface="+mn-ea"/>
              </a:rPr>
              <a:t> </a:t>
            </a:r>
            <a:r>
              <a:rPr lang="en-US" sz="2000" i="1" dirty="0" err="1">
                <a:solidFill>
                  <a:prstClr val="black"/>
                </a:solidFill>
                <a:latin typeface="Calibri"/>
                <a:ea typeface="+mn-ea"/>
              </a:rPr>
              <a:t>ph</a:t>
            </a:r>
            <a:r>
              <a:rPr lang="vi-VN" sz="2000" i="1" dirty="0">
                <a:solidFill>
                  <a:prstClr val="black"/>
                </a:solidFill>
                <a:latin typeface="Calibri"/>
                <a:ea typeface="+mn-ea"/>
              </a:rPr>
              <a:t>ươ</a:t>
            </a:r>
            <a:r>
              <a:rPr lang="en-US" sz="2000" i="1" dirty="0" err="1">
                <a:solidFill>
                  <a:prstClr val="black"/>
                </a:solidFill>
                <a:latin typeface="Calibri"/>
                <a:ea typeface="+mn-ea"/>
              </a:rPr>
              <a:t>ng</a:t>
            </a:r>
            <a:endParaRPr lang="en-US" sz="2000" i="1" dirty="0">
              <a:solidFill>
                <a:prstClr val="black"/>
              </a:solidFill>
              <a:latin typeface="Calibri"/>
              <a:ea typeface="+mn-ea"/>
            </a:endParaRPr>
          </a:p>
        </p:txBody>
      </p:sp>
      <p:sp>
        <p:nvSpPr>
          <p:cNvPr id="28" name="TextBox 17"/>
          <p:cNvSpPr txBox="1"/>
          <p:nvPr/>
        </p:nvSpPr>
        <p:spPr>
          <a:xfrm>
            <a:off x="6200574" y="2216150"/>
            <a:ext cx="2049664" cy="400110"/>
          </a:xfrm>
          <a:prstGeom prst="rect">
            <a:avLst/>
          </a:prstGeom>
          <a:noFill/>
        </p:spPr>
        <p:txBody>
          <a:bodyPr wrap="none">
            <a:spAutoFit/>
          </a:bodyPr>
          <a:lstStyle/>
          <a:p>
            <a:pPr algn="r" eaLnBrk="1" fontAlgn="auto" hangingPunct="1">
              <a:spcBef>
                <a:spcPts val="0"/>
              </a:spcBef>
              <a:spcAft>
                <a:spcPts val="0"/>
              </a:spcAft>
              <a:defRPr/>
            </a:pPr>
            <a:r>
              <a:rPr lang="en-US" sz="2000" b="1" i="1" dirty="0" err="1">
                <a:solidFill>
                  <a:srgbClr val="FF0000"/>
                </a:solidFill>
                <a:latin typeface="Calibri"/>
                <a:ea typeface="+mn-ea"/>
              </a:rPr>
              <a:t>Tr</a:t>
            </a:r>
            <a:r>
              <a:rPr lang="vi-VN" sz="2000" b="1" i="1" dirty="0">
                <a:solidFill>
                  <a:srgbClr val="FF0000"/>
                </a:solidFill>
                <a:latin typeface="Calibri"/>
                <a:ea typeface="+mn-ea"/>
              </a:rPr>
              <a:t>ườ</a:t>
            </a:r>
            <a:r>
              <a:rPr lang="en-US" sz="2000" b="1" i="1" dirty="0" err="1">
                <a:solidFill>
                  <a:srgbClr val="FF0000"/>
                </a:solidFill>
                <a:latin typeface="Calibri"/>
                <a:ea typeface="+mn-ea"/>
              </a:rPr>
              <a:t>ng</a:t>
            </a:r>
            <a:r>
              <a:rPr lang="en-US" sz="2000" b="1" i="1" dirty="0">
                <a:solidFill>
                  <a:srgbClr val="FF0000"/>
                </a:solidFill>
                <a:latin typeface="Calibri"/>
                <a:ea typeface="+mn-ea"/>
              </a:rPr>
              <a:t> </a:t>
            </a:r>
            <a:r>
              <a:rPr lang="en-US" sz="2000" b="1" i="1" dirty="0" err="1">
                <a:solidFill>
                  <a:srgbClr val="FF0000"/>
                </a:solidFill>
                <a:latin typeface="Calibri"/>
                <a:ea typeface="+mn-ea"/>
              </a:rPr>
              <a:t>mầm</a:t>
            </a:r>
            <a:r>
              <a:rPr lang="en-US" sz="2000" b="1" i="1" dirty="0">
                <a:solidFill>
                  <a:srgbClr val="FF0000"/>
                </a:solidFill>
                <a:latin typeface="Calibri"/>
                <a:ea typeface="+mn-ea"/>
              </a:rPr>
              <a:t> non</a:t>
            </a:r>
          </a:p>
        </p:txBody>
      </p:sp>
      <p:sp>
        <p:nvSpPr>
          <p:cNvPr id="29" name="TextBox 17"/>
          <p:cNvSpPr txBox="1"/>
          <p:nvPr/>
        </p:nvSpPr>
        <p:spPr>
          <a:xfrm>
            <a:off x="4630358" y="4637088"/>
            <a:ext cx="1319592" cy="400110"/>
          </a:xfrm>
          <a:prstGeom prst="rect">
            <a:avLst/>
          </a:prstGeom>
          <a:noFill/>
        </p:spPr>
        <p:txBody>
          <a:bodyPr wrap="none">
            <a:spAutoFit/>
          </a:bodyPr>
          <a:lstStyle/>
          <a:p>
            <a:pPr algn="r" eaLnBrk="1" fontAlgn="auto" hangingPunct="1">
              <a:spcBef>
                <a:spcPts val="0"/>
              </a:spcBef>
              <a:spcAft>
                <a:spcPts val="0"/>
              </a:spcAft>
              <a:defRPr/>
            </a:pPr>
            <a:r>
              <a:rPr lang="en-US" sz="2000" i="1" dirty="0">
                <a:solidFill>
                  <a:prstClr val="black"/>
                </a:solidFill>
                <a:latin typeface="Calibri"/>
                <a:ea typeface="+mn-ea"/>
              </a:rPr>
              <a:t>Cha </a:t>
            </a:r>
            <a:r>
              <a:rPr lang="en-US" sz="2000" i="1" dirty="0" err="1" smtClean="0">
                <a:solidFill>
                  <a:prstClr val="black"/>
                </a:solidFill>
                <a:latin typeface="Calibri"/>
                <a:ea typeface="+mn-ea"/>
              </a:rPr>
              <a:t>mẹ</a:t>
            </a:r>
            <a:r>
              <a:rPr lang="en-US" sz="2000" i="1" dirty="0">
                <a:solidFill>
                  <a:prstClr val="black"/>
                </a:solidFill>
                <a:latin typeface="Calibri"/>
                <a:ea typeface="+mn-ea"/>
              </a:rPr>
              <a:t> </a:t>
            </a:r>
            <a:r>
              <a:rPr lang="en-US" sz="2000" i="1" dirty="0" err="1">
                <a:solidFill>
                  <a:prstClr val="black"/>
                </a:solidFill>
                <a:latin typeface="Calibri"/>
                <a:ea typeface="+mn-ea"/>
              </a:rPr>
              <a:t>trẻ</a:t>
            </a:r>
            <a:endParaRPr lang="en-US" sz="2000" i="1" dirty="0">
              <a:solidFill>
                <a:prstClr val="black"/>
              </a:solidFill>
              <a:latin typeface="Calibri"/>
              <a:ea typeface="+mn-ea"/>
            </a:endParaRPr>
          </a:p>
        </p:txBody>
      </p:sp>
      <p:sp>
        <p:nvSpPr>
          <p:cNvPr id="30" name="TextBox 17"/>
          <p:cNvSpPr txBox="1"/>
          <p:nvPr/>
        </p:nvSpPr>
        <p:spPr>
          <a:xfrm>
            <a:off x="6351588" y="3300413"/>
            <a:ext cx="2324100" cy="1323975"/>
          </a:xfrm>
          <a:prstGeom prst="rect">
            <a:avLst/>
          </a:prstGeom>
          <a:noFill/>
        </p:spPr>
        <p:txBody>
          <a:bodyPr>
            <a:spAutoFit/>
          </a:bodyPr>
          <a:lstStyle/>
          <a:p>
            <a:pPr eaLnBrk="1" fontAlgn="auto" hangingPunct="1">
              <a:spcBef>
                <a:spcPts val="0"/>
              </a:spcBef>
              <a:spcAft>
                <a:spcPts val="0"/>
              </a:spcAft>
              <a:defRPr/>
            </a:pPr>
            <a:r>
              <a:rPr lang="en-US" sz="2000" i="1" dirty="0" err="1">
                <a:solidFill>
                  <a:prstClr val="black"/>
                </a:solidFill>
                <a:latin typeface="Calibri"/>
                <a:ea typeface="+mn-ea"/>
              </a:rPr>
              <a:t>Các</a:t>
            </a:r>
            <a:r>
              <a:rPr lang="en-US" sz="2000" i="1" dirty="0">
                <a:solidFill>
                  <a:prstClr val="black"/>
                </a:solidFill>
                <a:latin typeface="Calibri"/>
                <a:ea typeface="+mn-ea"/>
              </a:rPr>
              <a:t> </a:t>
            </a:r>
            <a:r>
              <a:rPr lang="en-US" sz="2000" i="1" dirty="0" err="1">
                <a:solidFill>
                  <a:prstClr val="black"/>
                </a:solidFill>
                <a:latin typeface="Calibri"/>
                <a:ea typeface="+mn-ea"/>
              </a:rPr>
              <a:t>tổ</a:t>
            </a:r>
            <a:r>
              <a:rPr lang="en-US" sz="2000" i="1" dirty="0">
                <a:solidFill>
                  <a:prstClr val="black"/>
                </a:solidFill>
                <a:latin typeface="Calibri"/>
                <a:ea typeface="+mn-ea"/>
              </a:rPr>
              <a:t> </a:t>
            </a:r>
            <a:r>
              <a:rPr lang="en-US" sz="2000" i="1" dirty="0" err="1">
                <a:solidFill>
                  <a:prstClr val="black"/>
                </a:solidFill>
                <a:latin typeface="Calibri"/>
                <a:ea typeface="+mn-ea"/>
              </a:rPr>
              <a:t>chức</a:t>
            </a:r>
            <a:r>
              <a:rPr lang="en-US" sz="2000" i="1" dirty="0">
                <a:solidFill>
                  <a:prstClr val="black"/>
                </a:solidFill>
                <a:latin typeface="Calibri"/>
                <a:ea typeface="+mn-ea"/>
              </a:rPr>
              <a:t> </a:t>
            </a:r>
            <a:r>
              <a:rPr lang="en-US" sz="2000" i="1" dirty="0" err="1">
                <a:solidFill>
                  <a:prstClr val="black"/>
                </a:solidFill>
                <a:latin typeface="Calibri"/>
                <a:ea typeface="+mn-ea"/>
              </a:rPr>
              <a:t>xã</a:t>
            </a:r>
            <a:r>
              <a:rPr lang="en-US" sz="2000" i="1" dirty="0">
                <a:solidFill>
                  <a:prstClr val="black"/>
                </a:solidFill>
                <a:latin typeface="Calibri"/>
                <a:ea typeface="+mn-ea"/>
              </a:rPr>
              <a:t> </a:t>
            </a:r>
            <a:r>
              <a:rPr lang="en-US" sz="2000" i="1" dirty="0" err="1">
                <a:solidFill>
                  <a:prstClr val="black"/>
                </a:solidFill>
                <a:latin typeface="Calibri"/>
                <a:ea typeface="+mn-ea"/>
              </a:rPr>
              <a:t>hội</a:t>
            </a:r>
            <a:r>
              <a:rPr lang="en-US" sz="2000" i="1" dirty="0">
                <a:solidFill>
                  <a:prstClr val="black"/>
                </a:solidFill>
                <a:latin typeface="Calibri"/>
                <a:ea typeface="+mn-ea"/>
              </a:rPr>
              <a:t> </a:t>
            </a:r>
            <a:r>
              <a:rPr lang="vi-VN" sz="2000" i="1" dirty="0">
                <a:solidFill>
                  <a:prstClr val="black"/>
                </a:solidFill>
                <a:latin typeface="Calibri"/>
                <a:ea typeface="+mn-ea"/>
              </a:rPr>
              <a:t>đoàn</a:t>
            </a:r>
            <a:r>
              <a:rPr lang="en-US" sz="2000" i="1" dirty="0">
                <a:solidFill>
                  <a:prstClr val="black"/>
                </a:solidFill>
                <a:latin typeface="Calibri"/>
                <a:ea typeface="+mn-ea"/>
              </a:rPr>
              <a:t> </a:t>
            </a:r>
            <a:r>
              <a:rPr lang="en-US" sz="2000" i="1" dirty="0" err="1">
                <a:solidFill>
                  <a:prstClr val="black"/>
                </a:solidFill>
                <a:latin typeface="Calibri"/>
                <a:ea typeface="+mn-ea"/>
              </a:rPr>
              <a:t>thể</a:t>
            </a:r>
            <a:r>
              <a:rPr lang="en-US" sz="2000" i="1" dirty="0">
                <a:solidFill>
                  <a:prstClr val="black"/>
                </a:solidFill>
                <a:latin typeface="Calibri"/>
                <a:ea typeface="+mn-ea"/>
              </a:rPr>
              <a:t>/ </a:t>
            </a:r>
            <a:r>
              <a:rPr lang="en-US" sz="2000" i="1" dirty="0" err="1">
                <a:solidFill>
                  <a:prstClr val="black"/>
                </a:solidFill>
                <a:latin typeface="Calibri"/>
                <a:ea typeface="+mn-ea"/>
              </a:rPr>
              <a:t>doanh</a:t>
            </a:r>
            <a:r>
              <a:rPr lang="en-US" sz="2000" i="1" dirty="0">
                <a:solidFill>
                  <a:prstClr val="black"/>
                </a:solidFill>
                <a:latin typeface="Calibri"/>
                <a:ea typeface="+mn-ea"/>
              </a:rPr>
              <a:t> </a:t>
            </a:r>
            <a:r>
              <a:rPr lang="en-US" sz="2000" i="1" dirty="0" err="1">
                <a:solidFill>
                  <a:prstClr val="black"/>
                </a:solidFill>
                <a:latin typeface="Calibri"/>
                <a:ea typeface="+mn-ea"/>
              </a:rPr>
              <a:t>nghiệp</a:t>
            </a:r>
            <a:r>
              <a:rPr lang="en-US" sz="2000" i="1" dirty="0">
                <a:solidFill>
                  <a:prstClr val="black"/>
                </a:solidFill>
                <a:latin typeface="Calibri"/>
                <a:ea typeface="+mn-ea"/>
              </a:rPr>
              <a:t> </a:t>
            </a:r>
            <a:r>
              <a:rPr lang="en-US" sz="2000" i="1" dirty="0" err="1">
                <a:solidFill>
                  <a:prstClr val="black"/>
                </a:solidFill>
                <a:latin typeface="Calibri"/>
                <a:ea typeface="+mn-ea"/>
              </a:rPr>
              <a:t>tại</a:t>
            </a:r>
            <a:r>
              <a:rPr lang="en-US" sz="2000" i="1" dirty="0">
                <a:solidFill>
                  <a:prstClr val="black"/>
                </a:solidFill>
                <a:latin typeface="Calibri"/>
                <a:ea typeface="+mn-ea"/>
              </a:rPr>
              <a:t> </a:t>
            </a:r>
            <a:r>
              <a:rPr lang="vi-VN" sz="2000" i="1" dirty="0">
                <a:solidFill>
                  <a:prstClr val="black"/>
                </a:solidFill>
                <a:latin typeface="Calibri"/>
                <a:ea typeface="+mn-ea"/>
              </a:rPr>
              <a:t>địa</a:t>
            </a:r>
            <a:r>
              <a:rPr lang="en-US" sz="2000" i="1" dirty="0">
                <a:solidFill>
                  <a:prstClr val="black"/>
                </a:solidFill>
                <a:latin typeface="Calibri"/>
                <a:ea typeface="+mn-ea"/>
              </a:rPr>
              <a:t> </a:t>
            </a:r>
            <a:r>
              <a:rPr lang="en-US" sz="2000" i="1" dirty="0" err="1">
                <a:solidFill>
                  <a:prstClr val="black"/>
                </a:solidFill>
                <a:latin typeface="Calibri"/>
                <a:ea typeface="+mn-ea"/>
              </a:rPr>
              <a:t>ph</a:t>
            </a:r>
            <a:r>
              <a:rPr lang="vi-VN" sz="2000" i="1" dirty="0">
                <a:solidFill>
                  <a:prstClr val="black"/>
                </a:solidFill>
                <a:latin typeface="Calibri"/>
                <a:ea typeface="+mn-ea"/>
              </a:rPr>
              <a:t>ươ</a:t>
            </a:r>
            <a:r>
              <a:rPr lang="en-US" sz="2000" i="1" dirty="0" err="1">
                <a:solidFill>
                  <a:prstClr val="black"/>
                </a:solidFill>
                <a:latin typeface="Calibri"/>
                <a:ea typeface="+mn-ea"/>
              </a:rPr>
              <a:t>ng</a:t>
            </a:r>
            <a:endParaRPr lang="en-US" sz="2000" i="1" dirty="0">
              <a:solidFill>
                <a:prstClr val="black"/>
              </a:solidFill>
              <a:latin typeface="Calibri"/>
              <a:ea typeface="+mn-ea"/>
            </a:endParaRPr>
          </a:p>
        </p:txBody>
      </p:sp>
      <p:sp>
        <p:nvSpPr>
          <p:cNvPr id="32" name="TextBox 17"/>
          <p:cNvSpPr txBox="1"/>
          <p:nvPr/>
        </p:nvSpPr>
        <p:spPr>
          <a:xfrm>
            <a:off x="4864100" y="1193800"/>
            <a:ext cx="2171700" cy="400050"/>
          </a:xfrm>
          <a:prstGeom prst="rect">
            <a:avLst/>
          </a:prstGeom>
          <a:noFill/>
        </p:spPr>
        <p:txBody>
          <a:bodyPr wrap="none">
            <a:spAutoFit/>
          </a:bodyPr>
          <a:lstStyle/>
          <a:p>
            <a:pPr algn="r" eaLnBrk="1" fontAlgn="auto" hangingPunct="1">
              <a:spcBef>
                <a:spcPts val="0"/>
              </a:spcBef>
              <a:spcAft>
                <a:spcPts val="0"/>
              </a:spcAft>
              <a:defRPr/>
            </a:pPr>
            <a:r>
              <a:rPr lang="en-US" sz="2000" i="1" dirty="0" err="1">
                <a:solidFill>
                  <a:prstClr val="black"/>
                </a:solidFill>
                <a:latin typeface="Calibri"/>
                <a:ea typeface="+mn-ea"/>
              </a:rPr>
              <a:t>Sở</a:t>
            </a:r>
            <a:r>
              <a:rPr lang="en-US" sz="2000" i="1" dirty="0">
                <a:solidFill>
                  <a:prstClr val="black"/>
                </a:solidFill>
                <a:latin typeface="Calibri"/>
                <a:ea typeface="+mn-ea"/>
              </a:rPr>
              <a:t>/</a:t>
            </a:r>
            <a:r>
              <a:rPr lang="en-US" sz="2000" i="1" dirty="0" err="1">
                <a:solidFill>
                  <a:prstClr val="black"/>
                </a:solidFill>
                <a:latin typeface="Calibri"/>
                <a:ea typeface="+mn-ea"/>
              </a:rPr>
              <a:t>Phòng</a:t>
            </a:r>
            <a:r>
              <a:rPr lang="en-US" sz="2000" i="1" dirty="0">
                <a:solidFill>
                  <a:prstClr val="black"/>
                </a:solidFill>
                <a:latin typeface="Calibri"/>
                <a:ea typeface="+mn-ea"/>
              </a:rPr>
              <a:t> </a:t>
            </a:r>
            <a:r>
              <a:rPr lang="en-US" sz="2000" i="1" dirty="0" err="1">
                <a:solidFill>
                  <a:prstClr val="black"/>
                </a:solidFill>
                <a:latin typeface="Calibri"/>
                <a:ea typeface="+mn-ea"/>
              </a:rPr>
              <a:t>Giáo</a:t>
            </a:r>
            <a:r>
              <a:rPr lang="en-US" sz="2000" i="1" dirty="0">
                <a:solidFill>
                  <a:prstClr val="black"/>
                </a:solidFill>
                <a:latin typeface="Calibri"/>
                <a:ea typeface="+mn-ea"/>
              </a:rPr>
              <a:t> </a:t>
            </a:r>
            <a:r>
              <a:rPr lang="en-US" sz="2000" i="1" dirty="0" err="1">
                <a:solidFill>
                  <a:prstClr val="black"/>
                </a:solidFill>
                <a:latin typeface="Calibri"/>
                <a:ea typeface="+mn-ea"/>
              </a:rPr>
              <a:t>dục</a:t>
            </a:r>
            <a:endParaRPr lang="en-US" sz="2000" i="1" dirty="0">
              <a:solidFill>
                <a:prstClr val="black"/>
              </a:solidFill>
              <a:latin typeface="Calibri"/>
              <a:ea typeface="+mn-ea"/>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1000"/>
                                        <p:tgtEl>
                                          <p:spTgt spid="29"/>
                                        </p:tgtEl>
                                      </p:cBhvr>
                                    </p:animEffect>
                                    <p:anim calcmode="lin" valueType="num">
                                      <p:cBhvr>
                                        <p:cTn id="50" dur="1000" fill="hold"/>
                                        <p:tgtEl>
                                          <p:spTgt spid="29"/>
                                        </p:tgtEl>
                                        <p:attrNameLst>
                                          <p:attrName>ppt_x</p:attrName>
                                        </p:attrNameLst>
                                      </p:cBhvr>
                                      <p:tavLst>
                                        <p:tav tm="0">
                                          <p:val>
                                            <p:strVal val="#ppt_x"/>
                                          </p:val>
                                        </p:tav>
                                        <p:tav tm="100000">
                                          <p:val>
                                            <p:strVal val="#ppt_x"/>
                                          </p:val>
                                        </p:tav>
                                      </p:tavLst>
                                    </p:anim>
                                    <p:anim calcmode="lin" valueType="num">
                                      <p:cBhvr>
                                        <p:cTn id="5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ppt_x"/>
                                          </p:val>
                                        </p:tav>
                                        <p:tav tm="100000">
                                          <p:val>
                                            <p:strVal val="#ppt_x"/>
                                          </p:val>
                                        </p:tav>
                                      </p:tavLst>
                                    </p:anim>
                                    <p:anim calcmode="lin" valueType="num">
                                      <p:cBhvr additive="base">
                                        <p:cTn id="5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grpId="2"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2000"/>
                                        <p:tgtEl>
                                          <p:spTgt spid="28"/>
                                        </p:tgtEl>
                                      </p:cBhvr>
                                    </p:animEffect>
                                    <p:anim calcmode="lin" valueType="num">
                                      <p:cBhvr>
                                        <p:cTn id="63" dur="2000" fill="hold"/>
                                        <p:tgtEl>
                                          <p:spTgt spid="28"/>
                                        </p:tgtEl>
                                        <p:attrNameLst>
                                          <p:attrName>ppt_w</p:attrName>
                                        </p:attrNameLst>
                                      </p:cBhvr>
                                      <p:tavLst>
                                        <p:tav tm="0" fmla="#ppt_w*sin(2.5*pi*$)">
                                          <p:val>
                                            <p:fltVal val="0"/>
                                          </p:val>
                                        </p:tav>
                                        <p:tav tm="100000">
                                          <p:val>
                                            <p:fltVal val="1"/>
                                          </p:val>
                                        </p:tav>
                                      </p:tavLst>
                                    </p:anim>
                                    <p:anim calcmode="lin" valueType="num">
                                      <p:cBhvr>
                                        <p:cTn id="64" dur="20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18" grpId="0"/>
      <p:bldP spid="24" grpId="0"/>
      <p:bldP spid="27" grpId="0"/>
      <p:bldP spid="28" grpId="0"/>
      <p:bldP spid="28" grpId="2"/>
      <p:bldP spid="29" grpId="0"/>
      <p:bldP spid="30"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
          <p:cNvSpPr>
            <a:spLocks noChangeArrowheads="1"/>
          </p:cNvSpPr>
          <p:nvPr/>
        </p:nvSpPr>
        <p:spPr bwMode="auto">
          <a:xfrm>
            <a:off x="468312" y="980728"/>
            <a:ext cx="8135937" cy="4154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2400" dirty="0"/>
              <a:t>- C</a:t>
            </a:r>
            <a:r>
              <a:rPr lang="vi-VN" sz="2400" dirty="0"/>
              <a:t>ác nội dung trong chương trình giáo dục mầm non hiện hành</a:t>
            </a:r>
            <a:r>
              <a:rPr lang="en-US" sz="2400" dirty="0"/>
              <a:t>;</a:t>
            </a:r>
          </a:p>
          <a:p>
            <a:pPr algn="just"/>
            <a:r>
              <a:rPr lang="en-US" sz="2400" dirty="0" smtClean="0"/>
              <a:t>- C</a:t>
            </a:r>
            <a:r>
              <a:rPr lang="vi-VN" sz="2400" dirty="0"/>
              <a:t>hú trọng các nội dung phù hợp với đặc điểm văn hóa, lịch sử, ẩm thực, là</a:t>
            </a:r>
            <a:r>
              <a:rPr lang="en-US" sz="2400" dirty="0" err="1"/>
              <a:t>ng</a:t>
            </a:r>
            <a:r>
              <a:rPr lang="vi-VN" sz="2400" dirty="0"/>
              <a:t> nghề truyền thống ở địa phương và các điều kiện đảm bảo chất lượng học tập cho trẻ mầm non tại nhà trường hoặc cộng đồng</a:t>
            </a:r>
            <a:r>
              <a:rPr lang="vi-VN" sz="2400" dirty="0" smtClean="0"/>
              <a:t>.</a:t>
            </a:r>
            <a:endParaRPr lang="en-US" sz="2400" dirty="0" smtClean="0"/>
          </a:p>
          <a:p>
            <a:pPr algn="just"/>
            <a:r>
              <a:rPr lang="en-US" sz="2400" dirty="0"/>
              <a:t>b) </a:t>
            </a:r>
            <a:r>
              <a:rPr lang="vi-VN" sz="2400" dirty="0"/>
              <a:t>Địa</a:t>
            </a:r>
            <a:r>
              <a:rPr lang="en-US" sz="2400" dirty="0"/>
              <a:t> </a:t>
            </a:r>
            <a:r>
              <a:rPr lang="vi-VN" sz="2400" dirty="0"/>
              <a:t>đ</a:t>
            </a:r>
            <a:r>
              <a:rPr lang="en-US" sz="2400" dirty="0" err="1"/>
              <a:t>iểm</a:t>
            </a:r>
            <a:r>
              <a:rPr lang="en-US" sz="2400" dirty="0"/>
              <a:t> </a:t>
            </a:r>
            <a:r>
              <a:rPr lang="vi-VN" sz="2400" dirty="0"/>
              <a:t>hoạt </a:t>
            </a:r>
            <a:r>
              <a:rPr lang="vi-VN" sz="2400" dirty="0" smtClean="0"/>
              <a:t>động</a:t>
            </a:r>
            <a:endParaRPr lang="en-US" sz="2400" dirty="0" smtClean="0"/>
          </a:p>
          <a:p>
            <a:pPr algn="just"/>
            <a:r>
              <a:rPr lang="en-US" sz="2400" dirty="0"/>
              <a:t>c) </a:t>
            </a:r>
            <a:r>
              <a:rPr lang="en-US" sz="2400" dirty="0" err="1"/>
              <a:t>Hình</a:t>
            </a:r>
            <a:r>
              <a:rPr lang="en-US" sz="2400" dirty="0"/>
              <a:t> </a:t>
            </a:r>
            <a:r>
              <a:rPr lang="en-US" sz="2400" dirty="0" err="1"/>
              <a:t>thức</a:t>
            </a:r>
            <a:r>
              <a:rPr lang="en-US" sz="2400" dirty="0"/>
              <a:t> </a:t>
            </a:r>
            <a:r>
              <a:rPr lang="vi-VN" sz="2400" dirty="0"/>
              <a:t>hoạt động</a:t>
            </a:r>
            <a:r>
              <a:rPr lang="en-US" sz="2400" dirty="0"/>
              <a:t>.</a:t>
            </a:r>
            <a:r>
              <a:rPr lang="vi-VN" sz="2400" dirty="0"/>
              <a:t> </a:t>
            </a:r>
            <a:endParaRPr lang="en-US" sz="2400" dirty="0"/>
          </a:p>
          <a:p>
            <a:pPr marL="800100" lvl="1" indent="-342900" algn="just">
              <a:buFont typeface="Wingdings" pitchFamily="2" charset="2"/>
              <a:buChar char="§"/>
            </a:pPr>
            <a:r>
              <a:rPr lang="en-US" sz="2400" dirty="0" err="1"/>
              <a:t>Hoạt</a:t>
            </a:r>
            <a:r>
              <a:rPr lang="en-US" sz="2400" dirty="0"/>
              <a:t> </a:t>
            </a:r>
            <a:r>
              <a:rPr lang="vi-VN" sz="2400" dirty="0"/>
              <a:t>độ</a:t>
            </a:r>
            <a:r>
              <a:rPr lang="en-US" sz="2400" dirty="0" err="1"/>
              <a:t>ng</a:t>
            </a:r>
            <a:r>
              <a:rPr lang="en-US" sz="2400" dirty="0"/>
              <a:t> </a:t>
            </a:r>
            <a:r>
              <a:rPr lang="en-US" sz="2400" dirty="0" err="1"/>
              <a:t>tại</a:t>
            </a:r>
            <a:r>
              <a:rPr lang="en-US" sz="2400" dirty="0"/>
              <a:t> </a:t>
            </a:r>
            <a:r>
              <a:rPr lang="en-US" sz="2400" dirty="0" err="1"/>
              <a:t>cộng</a:t>
            </a:r>
            <a:r>
              <a:rPr lang="en-US" sz="2400" dirty="0"/>
              <a:t> </a:t>
            </a:r>
            <a:r>
              <a:rPr lang="vi-VN" sz="2400" dirty="0"/>
              <a:t>đồ</a:t>
            </a:r>
            <a:r>
              <a:rPr lang="en-US" sz="2400" dirty="0" err="1"/>
              <a:t>ng</a:t>
            </a:r>
            <a:r>
              <a:rPr lang="en-US" sz="2400" dirty="0"/>
              <a:t> </a:t>
            </a:r>
            <a:r>
              <a:rPr lang="en-US" sz="2400" dirty="0" err="1"/>
              <a:t>hoặc</a:t>
            </a:r>
            <a:r>
              <a:rPr lang="en-US" sz="2400" dirty="0"/>
              <a:t> </a:t>
            </a:r>
            <a:r>
              <a:rPr lang="en-US" sz="2400" dirty="0" err="1"/>
              <a:t>nhà</a:t>
            </a:r>
            <a:r>
              <a:rPr lang="en-US" sz="2400" dirty="0"/>
              <a:t> </a:t>
            </a:r>
            <a:r>
              <a:rPr lang="vi-VN" sz="2400" dirty="0"/>
              <a:t>trường</a:t>
            </a:r>
            <a:r>
              <a:rPr lang="en-US" sz="2400" dirty="0"/>
              <a:t> (</a:t>
            </a:r>
            <a:r>
              <a:rPr lang="en-US" sz="2400" dirty="0" err="1"/>
              <a:t>hoạt</a:t>
            </a:r>
            <a:r>
              <a:rPr lang="en-US" sz="2400" dirty="0"/>
              <a:t> </a:t>
            </a:r>
            <a:r>
              <a:rPr lang="vi-VN" sz="2400" dirty="0"/>
              <a:t>độ</a:t>
            </a:r>
            <a:r>
              <a:rPr lang="en-US" sz="2400" dirty="0" err="1"/>
              <a:t>ng</a:t>
            </a:r>
            <a:r>
              <a:rPr lang="en-US" sz="2400" dirty="0"/>
              <a:t> </a:t>
            </a:r>
            <a:r>
              <a:rPr lang="en-US" sz="2400" dirty="0" err="1"/>
              <a:t>học</a:t>
            </a:r>
            <a:r>
              <a:rPr lang="en-US" sz="2400" dirty="0"/>
              <a:t>, </a:t>
            </a:r>
            <a:r>
              <a:rPr lang="en-US" sz="2400" dirty="0" err="1"/>
              <a:t>vui</a:t>
            </a:r>
            <a:r>
              <a:rPr lang="en-US" sz="2400" dirty="0"/>
              <a:t> </a:t>
            </a:r>
            <a:r>
              <a:rPr lang="en-US" sz="2400" dirty="0" err="1"/>
              <a:t>chơi</a:t>
            </a:r>
            <a:r>
              <a:rPr lang="en-US" sz="2400" dirty="0"/>
              <a:t>, </a:t>
            </a:r>
            <a:r>
              <a:rPr lang="en-US" sz="2400" dirty="0" err="1"/>
              <a:t>giao</a:t>
            </a:r>
            <a:r>
              <a:rPr lang="en-US" sz="2400" dirty="0"/>
              <a:t> </a:t>
            </a:r>
            <a:r>
              <a:rPr lang="en-US" sz="2400" dirty="0" err="1"/>
              <a:t>lưu</a:t>
            </a:r>
            <a:r>
              <a:rPr lang="en-US" sz="2400" dirty="0"/>
              <a:t>, </a:t>
            </a:r>
            <a:r>
              <a:rPr lang="en-US" sz="2400" dirty="0" err="1"/>
              <a:t>lao</a:t>
            </a:r>
            <a:r>
              <a:rPr lang="en-US" sz="2400" dirty="0"/>
              <a:t> </a:t>
            </a:r>
            <a:r>
              <a:rPr lang="en-US" sz="2400" dirty="0" err="1"/>
              <a:t>động</a:t>
            </a:r>
            <a:r>
              <a:rPr lang="en-US" sz="2400" dirty="0"/>
              <a:t> </a:t>
            </a:r>
            <a:r>
              <a:rPr lang="en-US" sz="2400" dirty="0" err="1"/>
              <a:t>và</a:t>
            </a:r>
            <a:r>
              <a:rPr lang="en-US" sz="2400" dirty="0"/>
              <a:t> </a:t>
            </a:r>
            <a:r>
              <a:rPr lang="en-US" sz="2400" dirty="0" err="1"/>
              <a:t>lễ</a:t>
            </a:r>
            <a:r>
              <a:rPr lang="en-US" sz="2400" dirty="0"/>
              <a:t> </a:t>
            </a:r>
            <a:r>
              <a:rPr lang="en-US" sz="2400" dirty="0" err="1"/>
              <a:t>hội</a:t>
            </a:r>
            <a:r>
              <a:rPr lang="en-US" sz="2400" dirty="0"/>
              <a:t>).</a:t>
            </a:r>
            <a:endParaRPr lang="vi-VN" sz="2400" dirty="0"/>
          </a:p>
          <a:p>
            <a:pPr algn="just"/>
            <a:endParaRPr lang="en-US" sz="2400" dirty="0"/>
          </a:p>
        </p:txBody>
      </p:sp>
      <p:sp>
        <p:nvSpPr>
          <p:cNvPr id="18436" name="Rectangle 3"/>
          <p:cNvSpPr>
            <a:spLocks noChangeArrowheads="1"/>
          </p:cNvSpPr>
          <p:nvPr/>
        </p:nvSpPr>
        <p:spPr bwMode="auto">
          <a:xfrm>
            <a:off x="539552" y="404663"/>
            <a:ext cx="340349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400" dirty="0" smtClean="0"/>
              <a:t>a) </a:t>
            </a:r>
            <a:r>
              <a:rPr lang="vi-VN" sz="2400" dirty="0" smtClean="0"/>
              <a:t>Nội </a:t>
            </a:r>
            <a:r>
              <a:rPr lang="vi-VN" sz="2400" dirty="0"/>
              <a:t>dung hoạt </a:t>
            </a:r>
            <a:r>
              <a:rPr lang="vi-VN" sz="2400" dirty="0" smtClean="0"/>
              <a:t>động</a:t>
            </a:r>
            <a:r>
              <a:rPr lang="en-US" sz="2400" dirty="0" smtClean="0"/>
              <a:t>.</a:t>
            </a:r>
            <a:r>
              <a:rPr lang="vi-VN" sz="2400" dirty="0" smtClean="0"/>
              <a:t> </a:t>
            </a:r>
            <a:endParaRPr lang="vi-VN" sz="2400" dirty="0"/>
          </a:p>
        </p:txBody>
      </p:sp>
      <p:sp>
        <p:nvSpPr>
          <p:cNvPr id="5" name="Rectangle 3"/>
          <p:cNvSpPr>
            <a:spLocks noChangeArrowheads="1"/>
          </p:cNvSpPr>
          <p:nvPr/>
        </p:nvSpPr>
        <p:spPr bwMode="auto">
          <a:xfrm>
            <a:off x="539552" y="3356992"/>
            <a:ext cx="35458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400" dirty="0" smtClean="0"/>
              <a:t>.</a:t>
            </a:r>
            <a:r>
              <a:rPr lang="vi-VN" sz="2400" dirty="0" smtClean="0"/>
              <a:t> </a:t>
            </a:r>
            <a:endParaRPr lang="vi-VN" sz="24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circle(in)">
                                      <p:cBhvr>
                                        <p:cTn id="7" dur="2000"/>
                                        <p:tgtEl>
                                          <p:spTgt spid="184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barn(inVertical)">
                                      <p:cBhvr>
                                        <p:cTn id="12" dur="500"/>
                                        <p:tgtEl>
                                          <p:spTgt spid="184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animEffect transition="in" filter="barn(inVertical)">
                                      <p:cBhvr>
                                        <p:cTn id="17" dur="500"/>
                                        <p:tgtEl>
                                          <p:spTgt spid="184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435">
                                            <p:txEl>
                                              <p:pRg st="2" end="2"/>
                                            </p:txEl>
                                          </p:spTgt>
                                        </p:tgtEl>
                                        <p:attrNameLst>
                                          <p:attrName>style.visibility</p:attrName>
                                        </p:attrNameLst>
                                      </p:cBhvr>
                                      <p:to>
                                        <p:strVal val="visible"/>
                                      </p:to>
                                    </p:set>
                                    <p:animEffect transition="in" filter="barn(inVertical)">
                                      <p:cBhvr>
                                        <p:cTn id="22" dur="500"/>
                                        <p:tgtEl>
                                          <p:spTgt spid="1843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435">
                                            <p:txEl>
                                              <p:pRg st="3" end="3"/>
                                            </p:txEl>
                                          </p:spTgt>
                                        </p:tgtEl>
                                        <p:attrNameLst>
                                          <p:attrName>style.visibility</p:attrName>
                                        </p:attrNameLst>
                                      </p:cBhvr>
                                      <p:to>
                                        <p:strVal val="visible"/>
                                      </p:to>
                                    </p:set>
                                    <p:animEffect transition="in" filter="barn(inVertical)">
                                      <p:cBhvr>
                                        <p:cTn id="27" dur="500"/>
                                        <p:tgtEl>
                                          <p:spTgt spid="18435">
                                            <p:txEl>
                                              <p:pRg st="3" end="3"/>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8435">
                                            <p:txEl>
                                              <p:pRg st="4" end="4"/>
                                            </p:txEl>
                                          </p:spTgt>
                                        </p:tgtEl>
                                        <p:attrNameLst>
                                          <p:attrName>style.visibility</p:attrName>
                                        </p:attrNameLst>
                                      </p:cBhvr>
                                      <p:to>
                                        <p:strVal val="visible"/>
                                      </p:to>
                                    </p:set>
                                    <p:animEffect transition="in" filter="barn(inVertical)">
                                      <p:cBhvr>
                                        <p:cTn id="30"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1843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539551" y="764704"/>
            <a:ext cx="7809111" cy="4524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400" dirty="0" smtClean="0"/>
              <a:t>c) </a:t>
            </a:r>
            <a:r>
              <a:rPr lang="en-US" sz="2400" dirty="0" err="1" smtClean="0"/>
              <a:t>Hình</a:t>
            </a:r>
            <a:r>
              <a:rPr lang="en-US" sz="2400" dirty="0" smtClean="0"/>
              <a:t> </a:t>
            </a:r>
            <a:r>
              <a:rPr lang="en-US" sz="2400" dirty="0" err="1"/>
              <a:t>thức</a:t>
            </a:r>
            <a:r>
              <a:rPr lang="en-US" sz="2400" dirty="0"/>
              <a:t> </a:t>
            </a:r>
            <a:r>
              <a:rPr lang="vi-VN" sz="2400" dirty="0"/>
              <a:t>hoạt </a:t>
            </a:r>
            <a:r>
              <a:rPr lang="vi-VN" sz="2400" dirty="0" smtClean="0"/>
              <a:t>động</a:t>
            </a:r>
            <a:r>
              <a:rPr lang="en-US" sz="2400" dirty="0" smtClean="0"/>
              <a:t> (</a:t>
            </a:r>
            <a:r>
              <a:rPr lang="en-US" sz="2400" dirty="0" err="1" smtClean="0"/>
              <a:t>tt</a:t>
            </a:r>
            <a:r>
              <a:rPr lang="en-US" sz="2400" dirty="0" smtClean="0"/>
              <a:t>)</a:t>
            </a:r>
            <a:r>
              <a:rPr lang="vi-VN" sz="2400" dirty="0" smtClean="0"/>
              <a:t>: </a:t>
            </a:r>
            <a:endParaRPr lang="en-US" sz="2400" dirty="0" smtClean="0"/>
          </a:p>
          <a:p>
            <a:r>
              <a:rPr lang="en-US" sz="2400" dirty="0" smtClean="0"/>
              <a:t>	</a:t>
            </a:r>
            <a:r>
              <a:rPr lang="vi-VN" sz="2400" dirty="0" smtClean="0"/>
              <a:t>+ </a:t>
            </a:r>
            <a:r>
              <a:rPr lang="en-US" sz="2400" dirty="0" err="1"/>
              <a:t>Hoạt</a:t>
            </a:r>
            <a:r>
              <a:rPr lang="en-US" sz="2400" dirty="0"/>
              <a:t> </a:t>
            </a:r>
            <a:r>
              <a:rPr lang="vi-VN" sz="2400" dirty="0"/>
              <a:t>độ</a:t>
            </a:r>
            <a:r>
              <a:rPr lang="en-US" sz="2400" dirty="0" err="1"/>
              <a:t>ng</a:t>
            </a:r>
            <a:r>
              <a:rPr lang="en-US" sz="2400" dirty="0"/>
              <a:t> </a:t>
            </a:r>
            <a:r>
              <a:rPr lang="en-US" sz="2400" dirty="0" err="1"/>
              <a:t>dành</a:t>
            </a:r>
            <a:r>
              <a:rPr lang="en-US" sz="2400" dirty="0"/>
              <a:t> </a:t>
            </a:r>
            <a:r>
              <a:rPr lang="en-US" sz="2400" dirty="0" err="1"/>
              <a:t>cho</a:t>
            </a:r>
            <a:r>
              <a:rPr lang="en-US" sz="2400" dirty="0"/>
              <a:t> cha </a:t>
            </a:r>
            <a:r>
              <a:rPr lang="en-US" sz="2400" dirty="0" err="1"/>
              <a:t>mẹ</a:t>
            </a:r>
            <a:r>
              <a:rPr lang="en-US" sz="2400" dirty="0"/>
              <a:t>, </a:t>
            </a:r>
            <a:r>
              <a:rPr lang="en-US" sz="2400" dirty="0" err="1"/>
              <a:t>cộng</a:t>
            </a:r>
            <a:r>
              <a:rPr lang="en-US" sz="2400" dirty="0"/>
              <a:t> </a:t>
            </a:r>
            <a:r>
              <a:rPr lang="vi-VN" sz="2400" dirty="0"/>
              <a:t>đồ</a:t>
            </a:r>
            <a:r>
              <a:rPr lang="en-US" sz="2400" dirty="0" err="1"/>
              <a:t>ng</a:t>
            </a:r>
            <a:r>
              <a:rPr lang="en-US" sz="2400" dirty="0" smtClean="0"/>
              <a:t>:</a:t>
            </a:r>
          </a:p>
          <a:p>
            <a:pPr marL="800100" lvl="1" indent="-342900" algn="just">
              <a:buFont typeface="Arial" pitchFamily="34" charset="0"/>
              <a:buChar char="•"/>
            </a:pPr>
            <a:r>
              <a:rPr lang="en-US" sz="2400" dirty="0"/>
              <a:t>T</a:t>
            </a:r>
            <a:r>
              <a:rPr lang="vi-VN" sz="2400" dirty="0"/>
              <a:t>ruyền thông, tập huấn, tọa đàm</a:t>
            </a:r>
            <a:r>
              <a:rPr lang="en-US" sz="2400" dirty="0"/>
              <a:t>…</a:t>
            </a:r>
          </a:p>
          <a:p>
            <a:pPr marL="800100" lvl="1" indent="-342900" algn="just">
              <a:buFont typeface="Arial" pitchFamily="34" charset="0"/>
              <a:buChar char="•"/>
            </a:pPr>
            <a:r>
              <a:rPr lang="en-US" sz="2400" dirty="0" err="1"/>
              <a:t>Các</a:t>
            </a:r>
            <a:r>
              <a:rPr lang="en-US" sz="2400" dirty="0"/>
              <a:t> </a:t>
            </a:r>
            <a:r>
              <a:rPr lang="en-US" sz="2400" dirty="0" err="1"/>
              <a:t>hoạt</a:t>
            </a:r>
            <a:r>
              <a:rPr lang="en-US" sz="2400" dirty="0"/>
              <a:t> </a:t>
            </a:r>
            <a:r>
              <a:rPr lang="en-US" sz="2400" dirty="0" err="1"/>
              <a:t>động</a:t>
            </a:r>
            <a:r>
              <a:rPr lang="en-US" sz="2400" dirty="0"/>
              <a:t> </a:t>
            </a:r>
            <a:r>
              <a:rPr lang="en-US" sz="2400" dirty="0" err="1"/>
              <a:t>văn</a:t>
            </a:r>
            <a:r>
              <a:rPr lang="en-US" sz="2400" dirty="0"/>
              <a:t> </a:t>
            </a:r>
            <a:r>
              <a:rPr lang="en-US" sz="2400" dirty="0" err="1"/>
              <a:t>nghệ</a:t>
            </a:r>
            <a:r>
              <a:rPr lang="en-US" sz="2400" dirty="0"/>
              <a:t>, </a:t>
            </a:r>
            <a:r>
              <a:rPr lang="en-US" sz="2400" dirty="0" err="1"/>
              <a:t>rèn</a:t>
            </a:r>
            <a:r>
              <a:rPr lang="en-US" sz="2400" dirty="0"/>
              <a:t> </a:t>
            </a:r>
            <a:r>
              <a:rPr lang="en-US" sz="2400" dirty="0" err="1"/>
              <a:t>luyện</a:t>
            </a:r>
            <a:r>
              <a:rPr lang="en-US" sz="2400" dirty="0"/>
              <a:t> </a:t>
            </a:r>
            <a:r>
              <a:rPr lang="en-US" sz="2400" dirty="0" err="1"/>
              <a:t>sức</a:t>
            </a:r>
            <a:r>
              <a:rPr lang="en-US" sz="2400" dirty="0"/>
              <a:t> </a:t>
            </a:r>
            <a:r>
              <a:rPr lang="en-US" sz="2400" dirty="0" err="1"/>
              <a:t>khỏe</a:t>
            </a:r>
            <a:r>
              <a:rPr lang="en-US" sz="2400" dirty="0"/>
              <a:t>.</a:t>
            </a:r>
          </a:p>
          <a:p>
            <a:pPr marL="800100" lvl="1" indent="-342900" algn="just">
              <a:buFont typeface="Arial" pitchFamily="34" charset="0"/>
              <a:buChar char="•"/>
            </a:pPr>
            <a:r>
              <a:rPr lang="en-US" sz="2400" dirty="0" err="1"/>
              <a:t>Tổ</a:t>
            </a:r>
            <a:r>
              <a:rPr lang="en-US" sz="2400" dirty="0"/>
              <a:t> </a:t>
            </a:r>
            <a:r>
              <a:rPr lang="en-US" sz="2400" dirty="0" err="1"/>
              <a:t>chức</a:t>
            </a:r>
            <a:r>
              <a:rPr lang="en-US" sz="2400" dirty="0"/>
              <a:t> </a:t>
            </a:r>
            <a:r>
              <a:rPr lang="en-US" sz="2400" dirty="0" err="1"/>
              <a:t>các</a:t>
            </a:r>
            <a:r>
              <a:rPr lang="en-US" sz="2400" dirty="0"/>
              <a:t> </a:t>
            </a:r>
            <a:r>
              <a:rPr lang="en-US" sz="2400" dirty="0" err="1"/>
              <a:t>trò</a:t>
            </a:r>
            <a:r>
              <a:rPr lang="en-US" sz="2400" dirty="0"/>
              <a:t> </a:t>
            </a:r>
            <a:r>
              <a:rPr lang="en-US" sz="2400" dirty="0" err="1"/>
              <a:t>chơi</a:t>
            </a:r>
            <a:r>
              <a:rPr lang="en-US" sz="2400" dirty="0"/>
              <a:t> </a:t>
            </a:r>
            <a:r>
              <a:rPr lang="en-US" sz="2400" dirty="0" err="1"/>
              <a:t>dân</a:t>
            </a:r>
            <a:r>
              <a:rPr lang="en-US" sz="2400" dirty="0"/>
              <a:t> </a:t>
            </a:r>
            <a:r>
              <a:rPr lang="en-US" sz="2400" dirty="0" err="1"/>
              <a:t>gian</a:t>
            </a:r>
            <a:r>
              <a:rPr lang="en-US" sz="2400" dirty="0"/>
              <a:t> </a:t>
            </a:r>
            <a:r>
              <a:rPr lang="en-US" sz="2400" dirty="0" err="1"/>
              <a:t>và</a:t>
            </a:r>
            <a:r>
              <a:rPr lang="en-US" sz="2400" dirty="0"/>
              <a:t> </a:t>
            </a:r>
            <a:r>
              <a:rPr lang="en-US" sz="2400" dirty="0" err="1"/>
              <a:t>các</a:t>
            </a:r>
            <a:r>
              <a:rPr lang="en-US" sz="2400" dirty="0"/>
              <a:t> </a:t>
            </a:r>
            <a:r>
              <a:rPr lang="en-US" sz="2400" dirty="0" err="1"/>
              <a:t>hoạt</a:t>
            </a:r>
            <a:r>
              <a:rPr lang="en-US" sz="2400" dirty="0"/>
              <a:t> </a:t>
            </a:r>
            <a:r>
              <a:rPr lang="en-US" sz="2400" dirty="0" err="1"/>
              <a:t>động</a:t>
            </a:r>
            <a:r>
              <a:rPr lang="en-US" sz="2400" dirty="0"/>
              <a:t> </a:t>
            </a:r>
            <a:r>
              <a:rPr lang="en-US" sz="2400" dirty="0" err="1"/>
              <a:t>vui</a:t>
            </a:r>
            <a:r>
              <a:rPr lang="en-US" sz="2400" dirty="0"/>
              <a:t> </a:t>
            </a:r>
            <a:r>
              <a:rPr lang="en-US" sz="2400" dirty="0" err="1"/>
              <a:t>chơi</a:t>
            </a:r>
            <a:r>
              <a:rPr lang="en-US" sz="2400" dirty="0"/>
              <a:t> </a:t>
            </a:r>
            <a:r>
              <a:rPr lang="en-US" sz="2400" dirty="0" err="1"/>
              <a:t>giải</a:t>
            </a:r>
            <a:r>
              <a:rPr lang="en-US" sz="2400" dirty="0"/>
              <a:t> </a:t>
            </a:r>
            <a:r>
              <a:rPr lang="en-US" sz="2400" dirty="0" err="1"/>
              <a:t>trí</a:t>
            </a:r>
            <a:r>
              <a:rPr lang="en-US" sz="2400" dirty="0" smtClean="0"/>
              <a:t>.</a:t>
            </a:r>
          </a:p>
          <a:p>
            <a:pPr lvl="1" algn="just"/>
            <a:r>
              <a:rPr lang="en-US" sz="2400" dirty="0"/>
              <a:t>	+ </a:t>
            </a:r>
            <a:r>
              <a:rPr lang="en-US" sz="2400" dirty="0" err="1" smtClean="0"/>
              <a:t>Các</a:t>
            </a:r>
            <a:r>
              <a:rPr lang="en-US" sz="2400" dirty="0"/>
              <a:t> </a:t>
            </a:r>
            <a:r>
              <a:rPr lang="en-US" sz="2400" dirty="0" err="1" smtClean="0"/>
              <a:t>hoạt</a:t>
            </a:r>
            <a:r>
              <a:rPr lang="en-US" sz="2400" dirty="0" smtClean="0"/>
              <a:t> </a:t>
            </a:r>
            <a:r>
              <a:rPr lang="vi-VN" sz="2400" dirty="0" smtClean="0"/>
              <a:t>độ</a:t>
            </a:r>
            <a:r>
              <a:rPr lang="en-US" sz="2400" dirty="0" err="1" smtClean="0"/>
              <a:t>ng</a:t>
            </a:r>
            <a:r>
              <a:rPr lang="en-US" sz="2400" dirty="0"/>
              <a:t> </a:t>
            </a:r>
            <a:r>
              <a:rPr lang="en-US" sz="2400" dirty="0" err="1" smtClean="0"/>
              <a:t>khác</a:t>
            </a:r>
            <a:endParaRPr lang="en-US" sz="2400" dirty="0" smtClean="0"/>
          </a:p>
          <a:p>
            <a:pPr marL="800100" lvl="1" indent="-342900" algn="just">
              <a:buFont typeface="Arial" pitchFamily="34" charset="0"/>
              <a:buChar char="•"/>
            </a:pPr>
            <a:r>
              <a:rPr lang="en-US" sz="2400" dirty="0" err="1"/>
              <a:t>Xây</a:t>
            </a:r>
            <a:r>
              <a:rPr lang="en-US" sz="2400" dirty="0"/>
              <a:t> </a:t>
            </a:r>
            <a:r>
              <a:rPr lang="en-US" sz="2400" dirty="0" err="1"/>
              <a:t>dựng</a:t>
            </a:r>
            <a:r>
              <a:rPr lang="en-US" sz="2400" dirty="0"/>
              <a:t>, </a:t>
            </a:r>
            <a:r>
              <a:rPr lang="en-US" sz="2400" dirty="0" err="1"/>
              <a:t>kiến</a:t>
            </a:r>
            <a:r>
              <a:rPr lang="en-US" sz="2400" dirty="0"/>
              <a:t> </a:t>
            </a:r>
            <a:r>
              <a:rPr lang="en-US" sz="2400" dirty="0" err="1"/>
              <a:t>thiết</a:t>
            </a:r>
            <a:r>
              <a:rPr lang="en-US" sz="2400" dirty="0"/>
              <a:t> </a:t>
            </a:r>
            <a:r>
              <a:rPr lang="en-US" sz="2400" dirty="0" err="1"/>
              <a:t>tạo</a:t>
            </a:r>
            <a:r>
              <a:rPr lang="en-US" sz="2400" dirty="0"/>
              <a:t> </a:t>
            </a:r>
            <a:r>
              <a:rPr lang="en-US" sz="2400" dirty="0" err="1"/>
              <a:t>môi</a:t>
            </a:r>
            <a:r>
              <a:rPr lang="en-US" sz="2400" dirty="0"/>
              <a:t> </a:t>
            </a:r>
            <a:r>
              <a:rPr lang="en-US" sz="2400" dirty="0" err="1"/>
              <a:t>trường</a:t>
            </a:r>
            <a:r>
              <a:rPr lang="en-US" sz="2400" dirty="0"/>
              <a:t> </a:t>
            </a:r>
            <a:r>
              <a:rPr lang="en-US" sz="2400" dirty="0" err="1"/>
              <a:t>học</a:t>
            </a:r>
            <a:r>
              <a:rPr lang="en-US" sz="2400" dirty="0"/>
              <a:t> </a:t>
            </a:r>
            <a:r>
              <a:rPr lang="en-US" sz="2400" dirty="0" err="1"/>
              <a:t>tập</a:t>
            </a:r>
            <a:r>
              <a:rPr lang="en-US" sz="2400" dirty="0"/>
              <a:t> </a:t>
            </a:r>
            <a:r>
              <a:rPr lang="en-US" sz="2400" dirty="0" err="1"/>
              <a:t>cho</a:t>
            </a:r>
            <a:r>
              <a:rPr lang="en-US" sz="2400" dirty="0"/>
              <a:t> </a:t>
            </a:r>
            <a:r>
              <a:rPr lang="en-US" sz="2400" dirty="0" err="1"/>
              <a:t>trẻ</a:t>
            </a:r>
            <a:r>
              <a:rPr lang="en-US" sz="2400" dirty="0"/>
              <a:t> </a:t>
            </a:r>
            <a:r>
              <a:rPr lang="en-US" sz="2400" dirty="0" err="1"/>
              <a:t>mầm</a:t>
            </a:r>
            <a:r>
              <a:rPr lang="en-US" sz="2400" dirty="0"/>
              <a:t> non </a:t>
            </a:r>
            <a:r>
              <a:rPr lang="en-US" sz="2400" dirty="0" err="1"/>
              <a:t>tại</a:t>
            </a:r>
            <a:r>
              <a:rPr lang="en-US" sz="2400" dirty="0"/>
              <a:t> </a:t>
            </a:r>
            <a:r>
              <a:rPr lang="en-US" sz="2400" dirty="0" err="1"/>
              <a:t>các</a:t>
            </a:r>
            <a:r>
              <a:rPr lang="en-US" sz="2400" dirty="0"/>
              <a:t> </a:t>
            </a:r>
            <a:r>
              <a:rPr lang="en-US" sz="2400" dirty="0" err="1"/>
              <a:t>nhà</a:t>
            </a:r>
            <a:r>
              <a:rPr lang="en-US" sz="2400" dirty="0"/>
              <a:t> </a:t>
            </a:r>
            <a:r>
              <a:rPr lang="en-US" sz="2400" dirty="0" err="1"/>
              <a:t>trường</a:t>
            </a:r>
            <a:r>
              <a:rPr lang="en-US" sz="2400" dirty="0"/>
              <a:t> </a:t>
            </a:r>
            <a:r>
              <a:rPr lang="en-US" sz="2400" dirty="0" err="1"/>
              <a:t>hoặc</a:t>
            </a:r>
            <a:r>
              <a:rPr lang="en-US" sz="2400" dirty="0"/>
              <a:t> </a:t>
            </a:r>
            <a:r>
              <a:rPr lang="en-US" sz="2400" dirty="0" err="1"/>
              <a:t>tại</a:t>
            </a:r>
            <a:r>
              <a:rPr lang="en-US" sz="2400" dirty="0"/>
              <a:t> </a:t>
            </a:r>
            <a:r>
              <a:rPr lang="en-US" sz="2400" dirty="0" err="1"/>
              <a:t>cộng</a:t>
            </a:r>
            <a:r>
              <a:rPr lang="en-US" sz="2400" dirty="0"/>
              <a:t> </a:t>
            </a:r>
            <a:r>
              <a:rPr lang="en-US" sz="2400" dirty="0" err="1"/>
              <a:t>đồng</a:t>
            </a:r>
            <a:r>
              <a:rPr lang="en-US" sz="2400" dirty="0" smtClean="0"/>
              <a:t>.</a:t>
            </a:r>
            <a:endParaRPr lang="en-US" sz="2400" dirty="0"/>
          </a:p>
          <a:p>
            <a:endParaRPr lang="vi-VN" sz="2400" dirty="0"/>
          </a:p>
          <a:p>
            <a:endParaRPr lang="vi-VN" sz="24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 calcmode="lin" valueType="num">
                                      <p:cBhvr additive="base">
                                        <p:cTn id="17"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531">
                                            <p:txEl>
                                              <p:pRg st="2" end="2"/>
                                            </p:txEl>
                                          </p:spTgt>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2531">
                                            <p:txEl>
                                              <p:pRg st="3" end="3"/>
                                            </p:txEl>
                                          </p:spTgt>
                                        </p:tgtEl>
                                        <p:attrNameLst>
                                          <p:attrName>style.visibility</p:attrName>
                                        </p:attrNameLst>
                                      </p:cBhvr>
                                      <p:to>
                                        <p:strVal val="visible"/>
                                      </p:to>
                                    </p:set>
                                    <p:anim calcmode="lin" valueType="num">
                                      <p:cBhvr additive="base">
                                        <p:cTn id="21"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2531">
                                            <p:txEl>
                                              <p:pRg st="3" end="3"/>
                                            </p:txEl>
                                          </p:spTgt>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22531">
                                            <p:txEl>
                                              <p:pRg st="4" end="4"/>
                                            </p:txEl>
                                          </p:spTgt>
                                        </p:tgtEl>
                                        <p:attrNameLst>
                                          <p:attrName>style.visibility</p:attrName>
                                        </p:attrNameLst>
                                      </p:cBhvr>
                                      <p:to>
                                        <p:strVal val="visible"/>
                                      </p:to>
                                    </p:set>
                                    <p:anim calcmode="lin" valueType="num">
                                      <p:cBhvr additive="base">
                                        <p:cTn id="25"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4" end="4"/>
                                            </p:txEl>
                                          </p:spTgt>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22531">
                                            <p:txEl>
                                              <p:pRg st="5" end="5"/>
                                            </p:txEl>
                                          </p:spTgt>
                                        </p:tgtEl>
                                        <p:attrNameLst>
                                          <p:attrName>style.visibility</p:attrName>
                                        </p:attrNameLst>
                                      </p:cBhvr>
                                      <p:to>
                                        <p:strVal val="visible"/>
                                      </p:to>
                                    </p:set>
                                    <p:anim calcmode="lin" valueType="num">
                                      <p:cBhvr additive="base">
                                        <p:cTn id="29"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531">
                                            <p:txEl>
                                              <p:pRg st="5" end="5"/>
                                            </p:txEl>
                                          </p:spTgt>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22531">
                                            <p:txEl>
                                              <p:pRg st="6" end="6"/>
                                            </p:txEl>
                                          </p:spTgt>
                                        </p:tgtEl>
                                        <p:attrNameLst>
                                          <p:attrName>style.visibility</p:attrName>
                                        </p:attrNameLst>
                                      </p:cBhvr>
                                      <p:to>
                                        <p:strVal val="visible"/>
                                      </p:to>
                                    </p:set>
                                    <p:anim calcmode="lin" valueType="num">
                                      <p:cBhvr additive="base">
                                        <p:cTn id="33"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2531">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541684" y="722611"/>
            <a:ext cx="7819822" cy="4524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400" i="1" dirty="0" smtClean="0"/>
              <a:t>d) </a:t>
            </a:r>
            <a:r>
              <a:rPr lang="en-US" sz="2400" i="1" dirty="0" err="1" smtClean="0"/>
              <a:t>Vận</a:t>
            </a:r>
            <a:r>
              <a:rPr lang="en-US" sz="2400" i="1" dirty="0" smtClean="0"/>
              <a:t> </a:t>
            </a:r>
            <a:r>
              <a:rPr lang="en-US" sz="2400" i="1" dirty="0" err="1"/>
              <a:t>hành</a:t>
            </a:r>
            <a:r>
              <a:rPr lang="en-US" sz="2400" i="1" dirty="0"/>
              <a:t> </a:t>
            </a:r>
            <a:r>
              <a:rPr lang="en-US" sz="2400" i="1" dirty="0" err="1"/>
              <a:t>mô</a:t>
            </a:r>
            <a:r>
              <a:rPr lang="en-US" sz="2400" i="1" dirty="0"/>
              <a:t> </a:t>
            </a:r>
            <a:r>
              <a:rPr lang="en-US" sz="2400" i="1" dirty="0" err="1"/>
              <a:t>hình</a:t>
            </a:r>
            <a:r>
              <a:rPr lang="en-US" sz="2400" i="1" dirty="0" smtClean="0"/>
              <a:t>:</a:t>
            </a:r>
          </a:p>
          <a:p>
            <a:pPr marL="342900" indent="-342900">
              <a:buFontTx/>
              <a:buChar char="-"/>
            </a:pPr>
            <a:r>
              <a:rPr lang="en-US" sz="2400" dirty="0" err="1" smtClean="0"/>
              <a:t>Chỉ</a:t>
            </a:r>
            <a:r>
              <a:rPr lang="en-US" sz="2400" dirty="0" smtClean="0"/>
              <a:t> </a:t>
            </a:r>
            <a:r>
              <a:rPr lang="en-US" sz="2400" dirty="0" err="1"/>
              <a:t>đạo</a:t>
            </a:r>
            <a:r>
              <a:rPr lang="en-US" sz="2400" dirty="0"/>
              <a:t> </a:t>
            </a:r>
            <a:r>
              <a:rPr lang="en-US" sz="2400" dirty="0" err="1"/>
              <a:t>vận</a:t>
            </a:r>
            <a:r>
              <a:rPr lang="en-US" sz="2400" dirty="0"/>
              <a:t> </a:t>
            </a:r>
            <a:r>
              <a:rPr lang="en-US" sz="2400" dirty="0" err="1"/>
              <a:t>hành</a:t>
            </a:r>
            <a:r>
              <a:rPr lang="en-US" sz="2400" dirty="0"/>
              <a:t> </a:t>
            </a:r>
            <a:r>
              <a:rPr lang="en-US" sz="2400" dirty="0" err="1"/>
              <a:t>mô</a:t>
            </a:r>
            <a:r>
              <a:rPr lang="en-US" sz="2400" dirty="0"/>
              <a:t> </a:t>
            </a:r>
            <a:r>
              <a:rPr lang="en-US" sz="2400" dirty="0" err="1"/>
              <a:t>hình</a:t>
            </a:r>
            <a:r>
              <a:rPr lang="en-US" sz="2400" dirty="0" smtClean="0"/>
              <a:t>.</a:t>
            </a:r>
          </a:p>
          <a:p>
            <a:pPr marL="342900" indent="-342900">
              <a:buFontTx/>
              <a:buChar char="-"/>
            </a:pPr>
            <a:r>
              <a:rPr lang="en-US" sz="2400" dirty="0" err="1" smtClean="0"/>
              <a:t>Tổ</a:t>
            </a:r>
            <a:r>
              <a:rPr lang="en-US" sz="2400" dirty="0" smtClean="0"/>
              <a:t> </a:t>
            </a:r>
            <a:r>
              <a:rPr lang="en-US" sz="2400" dirty="0" err="1"/>
              <a:t>chức</a:t>
            </a:r>
            <a:r>
              <a:rPr lang="en-US" sz="2400" dirty="0"/>
              <a:t> </a:t>
            </a:r>
            <a:r>
              <a:rPr lang="en-US" sz="2400" dirty="0" err="1"/>
              <a:t>thực</a:t>
            </a:r>
            <a:r>
              <a:rPr lang="en-US" sz="2400" dirty="0"/>
              <a:t> </a:t>
            </a:r>
            <a:r>
              <a:rPr lang="en-US" sz="2400" dirty="0" err="1"/>
              <a:t>hiện</a:t>
            </a:r>
            <a:r>
              <a:rPr lang="en-US" sz="2400" dirty="0" smtClean="0"/>
              <a:t>.</a:t>
            </a:r>
          </a:p>
          <a:p>
            <a:pPr marL="342900" indent="-342900">
              <a:buFontTx/>
              <a:buChar char="-"/>
            </a:pPr>
            <a:r>
              <a:rPr lang="en-US" sz="2400" dirty="0" smtClean="0"/>
              <a:t>G</a:t>
            </a:r>
            <a:r>
              <a:rPr lang="vi-VN" sz="2400" dirty="0"/>
              <a:t>iám sát, đánh giá mô hình</a:t>
            </a:r>
            <a:r>
              <a:rPr lang="en-US" sz="2400" dirty="0" smtClean="0"/>
              <a:t>.</a:t>
            </a:r>
          </a:p>
          <a:p>
            <a:pPr algn="just"/>
            <a:r>
              <a:rPr lang="en-US" sz="2400" dirty="0" err="1"/>
              <a:t>Trong</a:t>
            </a:r>
            <a:r>
              <a:rPr lang="en-US" sz="2400" dirty="0"/>
              <a:t> </a:t>
            </a:r>
            <a:r>
              <a:rPr lang="vi-VN" sz="2400" dirty="0"/>
              <a:t>đó</a:t>
            </a:r>
            <a:r>
              <a:rPr lang="en-US" sz="2400" dirty="0"/>
              <a:t>:</a:t>
            </a:r>
          </a:p>
          <a:p>
            <a:pPr algn="just"/>
            <a:r>
              <a:rPr lang="en-US" sz="2400" dirty="0"/>
              <a:t>N</a:t>
            </a:r>
            <a:r>
              <a:rPr lang="vi-VN" sz="2400" dirty="0"/>
              <a:t>hà trường giữ vai trò chủ thể</a:t>
            </a:r>
            <a:r>
              <a:rPr lang="en-US" sz="2400" dirty="0"/>
              <a:t>.</a:t>
            </a:r>
            <a:r>
              <a:rPr lang="vi-VN" sz="2400" dirty="0"/>
              <a:t> </a:t>
            </a:r>
            <a:endParaRPr lang="en-US" sz="2400" dirty="0"/>
          </a:p>
          <a:p>
            <a:pPr algn="just"/>
            <a:r>
              <a:rPr lang="en-US" sz="2400" dirty="0"/>
              <a:t>C</a:t>
            </a:r>
            <a:r>
              <a:rPr lang="vi-VN" sz="2400" dirty="0"/>
              <a:t>hính quyền, gia đình, cộng đồng giữ vai trò tham gia trực tiếp hoặc gián tiếp trong từng hoạt động. </a:t>
            </a:r>
            <a:endParaRPr lang="en-US" sz="2400" dirty="0"/>
          </a:p>
          <a:p>
            <a:endParaRPr lang="vi-VN" sz="2400" dirty="0"/>
          </a:p>
          <a:p>
            <a:pPr marL="342900" indent="-342900">
              <a:buFontTx/>
              <a:buChar char="-"/>
            </a:pPr>
            <a:endParaRPr lang="vi-VN" sz="2400" dirty="0"/>
          </a:p>
          <a:p>
            <a:pPr marL="342900" indent="-342900">
              <a:buFontTx/>
              <a:buChar char="-"/>
            </a:pPr>
            <a:endParaRPr lang="vi-VN" sz="2400" dirty="0"/>
          </a:p>
          <a:p>
            <a:r>
              <a:rPr lang="en-US" sz="2400" i="1" dirty="0" smtClean="0"/>
              <a:t> </a:t>
            </a:r>
            <a:endParaRPr lang="vi-VN" sz="2400" i="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fade">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fade">
                                      <p:cBhvr>
                                        <p:cTn id="17" dur="500"/>
                                        <p:tgtEl>
                                          <p:spTgt spid="23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fade">
                                      <p:cBhvr>
                                        <p:cTn id="22" dur="500"/>
                                        <p:tgtEl>
                                          <p:spTgt spid="235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Effect transition="in" filter="fade">
                                      <p:cBhvr>
                                        <p:cTn id="27" dur="500"/>
                                        <p:tgtEl>
                                          <p:spTgt spid="235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555">
                                            <p:txEl>
                                              <p:pRg st="5" end="5"/>
                                            </p:txEl>
                                          </p:spTgt>
                                        </p:tgtEl>
                                        <p:attrNameLst>
                                          <p:attrName>style.visibility</p:attrName>
                                        </p:attrNameLst>
                                      </p:cBhvr>
                                      <p:to>
                                        <p:strVal val="visible"/>
                                      </p:to>
                                    </p:set>
                                    <p:animEffect transition="in" filter="fade">
                                      <p:cBhvr>
                                        <p:cTn id="32" dur="500"/>
                                        <p:tgtEl>
                                          <p:spTgt spid="235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555">
                                            <p:txEl>
                                              <p:pRg st="6" end="6"/>
                                            </p:txEl>
                                          </p:spTgt>
                                        </p:tgtEl>
                                        <p:attrNameLst>
                                          <p:attrName>style.visibility</p:attrName>
                                        </p:attrNameLst>
                                      </p:cBhvr>
                                      <p:to>
                                        <p:strVal val="visible"/>
                                      </p:to>
                                    </p:set>
                                    <p:animEffect transition="in" filter="fade">
                                      <p:cBhvr>
                                        <p:cTn id="37" dur="500"/>
                                        <p:tgtEl>
                                          <p:spTgt spid="2355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555">
                                            <p:txEl>
                                              <p:pRg st="10" end="10"/>
                                            </p:txEl>
                                          </p:spTgt>
                                        </p:tgtEl>
                                        <p:attrNameLst>
                                          <p:attrName>style.visibility</p:attrName>
                                        </p:attrNameLst>
                                      </p:cBhvr>
                                      <p:to>
                                        <p:strVal val="visible"/>
                                      </p:to>
                                    </p:set>
                                    <p:animEffect transition="in" filter="fade">
                                      <p:cBhvr>
                                        <p:cTn id="42" dur="500"/>
                                        <p:tgtEl>
                                          <p:spTgt spid="2355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7"/>
          <p:cNvSpPr>
            <a:spLocks noChangeArrowheads="1"/>
          </p:cNvSpPr>
          <p:nvPr/>
        </p:nvSpPr>
        <p:spPr bwMode="auto">
          <a:xfrm>
            <a:off x="452438" y="260648"/>
            <a:ext cx="78486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400" dirty="0" smtClean="0"/>
              <a:t>e) M</a:t>
            </a:r>
            <a:r>
              <a:rPr lang="vi-VN" sz="2400" dirty="0"/>
              <a:t>ột số điểm</a:t>
            </a:r>
            <a:r>
              <a:rPr lang="en-US" sz="2400" dirty="0"/>
              <a:t> </a:t>
            </a:r>
            <a:r>
              <a:rPr lang="en-US" sz="2400" dirty="0" err="1"/>
              <a:t>cần</a:t>
            </a:r>
            <a:r>
              <a:rPr lang="en-US" sz="2400" dirty="0"/>
              <a:t> </a:t>
            </a:r>
            <a:r>
              <a:rPr lang="vi-VN" sz="2400" dirty="0"/>
              <a:t>lưu ý</a:t>
            </a:r>
            <a:r>
              <a:rPr lang="en-US" sz="2400" dirty="0"/>
              <a:t>:</a:t>
            </a:r>
            <a:endParaRPr lang="vi-VN" sz="2400" dirty="0"/>
          </a:p>
        </p:txBody>
      </p:sp>
      <p:sp>
        <p:nvSpPr>
          <p:cNvPr id="31748" name="Rectangle 3"/>
          <p:cNvSpPr>
            <a:spLocks noChangeArrowheads="1"/>
          </p:cNvSpPr>
          <p:nvPr/>
        </p:nvSpPr>
        <p:spPr bwMode="auto">
          <a:xfrm>
            <a:off x="475924" y="764704"/>
            <a:ext cx="8032750" cy="3046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just">
              <a:buFontTx/>
              <a:buChar char="-"/>
            </a:pPr>
            <a:r>
              <a:rPr lang="vi-VN" sz="2400" dirty="0"/>
              <a:t>Thiết lập kết nối</a:t>
            </a:r>
            <a:r>
              <a:rPr lang="en-US" sz="2400" dirty="0"/>
              <a:t>, </a:t>
            </a:r>
            <a:r>
              <a:rPr lang="vi-VN" sz="2400" dirty="0"/>
              <a:t>đảm bảo sự thống nhất, chặt chẽ thường xuyên trên mọi phương diện.</a:t>
            </a:r>
            <a:endParaRPr lang="en-US" sz="2400" dirty="0"/>
          </a:p>
          <a:p>
            <a:pPr marL="342900" indent="-342900" algn="just">
              <a:buFontTx/>
              <a:buChar char="-"/>
            </a:pPr>
            <a:r>
              <a:rPr lang="vi-VN" sz="2400" dirty="0"/>
              <a:t>Các hoạt động diễn ra nhằm giải quyết nhiệm vụ giáo dục</a:t>
            </a:r>
            <a:r>
              <a:rPr lang="en-US" sz="2400" dirty="0"/>
              <a:t>.</a:t>
            </a:r>
          </a:p>
          <a:p>
            <a:pPr marL="342900" indent="-342900" algn="just">
              <a:buFontTx/>
              <a:buChar char="-"/>
            </a:pPr>
            <a:r>
              <a:rPr lang="en-US" sz="2400" dirty="0"/>
              <a:t>C</a:t>
            </a:r>
            <a:r>
              <a:rPr lang="vi-VN" sz="2400" dirty="0"/>
              <a:t>ông khai trao đổi ý kiến</a:t>
            </a:r>
            <a:r>
              <a:rPr lang="en-US" sz="2400" dirty="0"/>
              <a:t>, </a:t>
            </a:r>
            <a:r>
              <a:rPr lang="vi-VN" sz="2400" dirty="0"/>
              <a:t>thống nhất trên cơ sở đáp ứng mục tiêu giáo dục</a:t>
            </a:r>
            <a:r>
              <a:rPr lang="en-US" sz="2400" dirty="0"/>
              <a:t>.</a:t>
            </a:r>
          </a:p>
          <a:p>
            <a:pPr marL="342900" indent="-342900" algn="just">
              <a:buFontTx/>
              <a:buChar char="-"/>
            </a:pPr>
            <a:r>
              <a:rPr lang="en-US" sz="2400" dirty="0"/>
              <a:t>T</a:t>
            </a:r>
            <a:r>
              <a:rPr lang="vi-VN" sz="2400" dirty="0"/>
              <a:t>ạo sức lan tỏa trong cộng đồng và đảm bảo định hướng phát triển của địa phương.</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500"/>
                                        <p:tgtEl>
                                          <p:spTgt spid="3174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748">
                                            <p:txEl>
                                              <p:pRg st="0" end="0"/>
                                            </p:txEl>
                                          </p:spTgt>
                                        </p:tgtEl>
                                        <p:attrNameLst>
                                          <p:attrName>style.visibility</p:attrName>
                                        </p:attrNameLst>
                                      </p:cBhvr>
                                      <p:to>
                                        <p:strVal val="visible"/>
                                      </p:to>
                                    </p:set>
                                    <p:anim calcmode="lin" valueType="num">
                                      <p:cBhvr additive="base">
                                        <p:cTn id="12" dur="500" fill="hold"/>
                                        <p:tgtEl>
                                          <p:spTgt spid="3174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17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1748">
                                            <p:txEl>
                                              <p:pRg st="1" end="1"/>
                                            </p:txEl>
                                          </p:spTgt>
                                        </p:tgtEl>
                                        <p:attrNameLst>
                                          <p:attrName>style.visibility</p:attrName>
                                        </p:attrNameLst>
                                      </p:cBhvr>
                                      <p:to>
                                        <p:strVal val="visible"/>
                                      </p:to>
                                    </p:set>
                                    <p:anim calcmode="lin" valueType="num">
                                      <p:cBhvr additive="base">
                                        <p:cTn id="18" dur="500" fill="hold"/>
                                        <p:tgtEl>
                                          <p:spTgt spid="3174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17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1748">
                                            <p:txEl>
                                              <p:pRg st="2" end="2"/>
                                            </p:txEl>
                                          </p:spTgt>
                                        </p:tgtEl>
                                        <p:attrNameLst>
                                          <p:attrName>style.visibility</p:attrName>
                                        </p:attrNameLst>
                                      </p:cBhvr>
                                      <p:to>
                                        <p:strVal val="visible"/>
                                      </p:to>
                                    </p:set>
                                    <p:anim calcmode="lin" valueType="num">
                                      <p:cBhvr additive="base">
                                        <p:cTn id="24" dur="500" fill="hold"/>
                                        <p:tgtEl>
                                          <p:spTgt spid="3174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17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1748">
                                            <p:txEl>
                                              <p:pRg st="3" end="3"/>
                                            </p:txEl>
                                          </p:spTgt>
                                        </p:tgtEl>
                                        <p:attrNameLst>
                                          <p:attrName>style.visibility</p:attrName>
                                        </p:attrNameLst>
                                      </p:cBhvr>
                                      <p:to>
                                        <p:strVal val="visible"/>
                                      </p:to>
                                    </p:set>
                                    <p:anim calcmode="lin" valueType="num">
                                      <p:cBhvr additive="base">
                                        <p:cTn id="30" dur="500" fill="hold"/>
                                        <p:tgtEl>
                                          <p:spTgt spid="3174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174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4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6"/>
          <p:cNvCxnSpPr/>
          <p:nvPr/>
        </p:nvCxnSpPr>
        <p:spPr>
          <a:xfrm>
            <a:off x="557212" y="1090180"/>
            <a:ext cx="4427537" cy="0"/>
          </a:xfrm>
          <a:prstGeom prst="line">
            <a:avLst/>
          </a:prstGeom>
          <a:noFill/>
          <a:ln w="28575" cap="flat" cmpd="sng" algn="ctr">
            <a:solidFill>
              <a:schemeClr val="tx1">
                <a:lumMod val="50000"/>
                <a:lumOff val="50000"/>
              </a:schemeClr>
            </a:solidFill>
            <a:prstDash val="sysDot"/>
          </a:ln>
          <a:effectLst/>
        </p:spPr>
      </p:cxnSp>
      <p:cxnSp>
        <p:nvCxnSpPr>
          <p:cNvPr id="20" name="Straight Connector 7"/>
          <p:cNvCxnSpPr/>
          <p:nvPr/>
        </p:nvCxnSpPr>
        <p:spPr>
          <a:xfrm>
            <a:off x="557213" y="1473200"/>
            <a:ext cx="0" cy="1547813"/>
          </a:xfrm>
          <a:prstGeom prst="line">
            <a:avLst/>
          </a:prstGeom>
          <a:noFill/>
          <a:ln w="28575" cap="flat" cmpd="sng" algn="ctr">
            <a:solidFill>
              <a:schemeClr val="tx1">
                <a:lumMod val="50000"/>
                <a:lumOff val="50000"/>
              </a:schemeClr>
            </a:solidFill>
            <a:prstDash val="sysDot"/>
          </a:ln>
          <a:effectLst/>
        </p:spPr>
      </p:cxnSp>
      <p:sp>
        <p:nvSpPr>
          <p:cNvPr id="32773" name="Rectangle 1"/>
          <p:cNvSpPr>
            <a:spLocks noChangeArrowheads="1"/>
          </p:cNvSpPr>
          <p:nvPr/>
        </p:nvSpPr>
        <p:spPr bwMode="auto">
          <a:xfrm>
            <a:off x="771525" y="1219200"/>
            <a:ext cx="8170863" cy="723242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r>
              <a:rPr lang="en-US" sz="2400"/>
              <a:t>.0</a:t>
            </a:r>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r>
              <a:rPr lang="en-US" sz="2400"/>
              <a:t>.</a:t>
            </a:r>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p:txBody>
      </p:sp>
      <p:sp>
        <p:nvSpPr>
          <p:cNvPr id="32774" name="Rectangle 5"/>
          <p:cNvSpPr>
            <a:spLocks noChangeArrowheads="1"/>
          </p:cNvSpPr>
          <p:nvPr/>
        </p:nvSpPr>
        <p:spPr bwMode="auto">
          <a:xfrm>
            <a:off x="557213" y="234950"/>
            <a:ext cx="7699375"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400" dirty="0" smtClean="0"/>
              <a:t>1.</a:t>
            </a:r>
            <a:r>
              <a:rPr lang="vi-VN" sz="2400" dirty="0" smtClean="0"/>
              <a:t>3.2</a:t>
            </a:r>
            <a:r>
              <a:rPr lang="vi-VN" sz="2400" dirty="0"/>
              <a:t>. Mô hình giáo dục mầm non do cộng đồng tự chủ động, tự chịu trách nhiệm</a:t>
            </a:r>
            <a:endParaRPr lang="en-US" sz="2400" dirty="0"/>
          </a:p>
        </p:txBody>
      </p:sp>
      <p:sp>
        <p:nvSpPr>
          <p:cNvPr id="32775" name="Rectangle 1"/>
          <p:cNvSpPr>
            <a:spLocks noChangeArrowheads="1"/>
          </p:cNvSpPr>
          <p:nvPr/>
        </p:nvSpPr>
        <p:spPr bwMode="auto">
          <a:xfrm>
            <a:off x="674688" y="1224829"/>
            <a:ext cx="7848600"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285750" indent="-285750" algn="just">
              <a:buFontTx/>
              <a:buChar char="-"/>
            </a:pPr>
            <a:r>
              <a:rPr lang="en-US" sz="2400" dirty="0"/>
              <a:t>N</a:t>
            </a:r>
            <a:r>
              <a:rPr lang="vi-VN" sz="2400" dirty="0"/>
              <a:t>hấn mạnh vai trò chủ động và tự chịu trách nhiệm của cộng đồng trong việc chăm sóc, giáo dục trẻ mầm non. </a:t>
            </a:r>
            <a:endParaRPr lang="en-US" sz="2400" dirty="0"/>
          </a:p>
          <a:p>
            <a:pPr marL="285750" indent="-285750" algn="just">
              <a:buFontTx/>
              <a:buChar char="-"/>
            </a:pPr>
            <a:r>
              <a:rPr lang="vi-VN" sz="2400" dirty="0"/>
              <a:t>Đối tượng tham </a:t>
            </a:r>
            <a:r>
              <a:rPr lang="vi-VN" sz="2400" dirty="0" smtClean="0"/>
              <a:t>gia…</a:t>
            </a:r>
            <a:endParaRPr lang="en-US" sz="2400" dirty="0"/>
          </a:p>
          <a:p>
            <a:pPr marL="285750" indent="-285750" algn="just">
              <a:buFontTx/>
              <a:buChar char="-"/>
            </a:pPr>
            <a:r>
              <a:rPr lang="en-US" sz="2400" dirty="0"/>
              <a:t>C</a:t>
            </a:r>
            <a:r>
              <a:rPr lang="vi-VN" sz="2400" dirty="0"/>
              <a:t>ộng đồng và cơ sở giáo dục mầm non là chủ thể tổ chức hoạt động, trẻ mầm non tham gia hoạt động học tập tại cộng đồng.</a:t>
            </a:r>
            <a:endParaRPr lang="en-US" sz="24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fade">
                                      <p:cBhvr>
                                        <p:cTn id="7" dur="1000"/>
                                        <p:tgtEl>
                                          <p:spTgt spid="32774"/>
                                        </p:tgtEl>
                                      </p:cBhvr>
                                    </p:animEffect>
                                    <p:anim calcmode="lin" valueType="num">
                                      <p:cBhvr>
                                        <p:cTn id="8" dur="1000" fill="hold"/>
                                        <p:tgtEl>
                                          <p:spTgt spid="32774"/>
                                        </p:tgtEl>
                                        <p:attrNameLst>
                                          <p:attrName>ppt_x</p:attrName>
                                        </p:attrNameLst>
                                      </p:cBhvr>
                                      <p:tavLst>
                                        <p:tav tm="0">
                                          <p:val>
                                            <p:strVal val="#ppt_x"/>
                                          </p:val>
                                        </p:tav>
                                        <p:tav tm="100000">
                                          <p:val>
                                            <p:strVal val="#ppt_x"/>
                                          </p:val>
                                        </p:tav>
                                      </p:tavLst>
                                    </p:anim>
                                    <p:anim calcmode="lin" valueType="num">
                                      <p:cBhvr>
                                        <p:cTn id="9" dur="1000" fill="hold"/>
                                        <p:tgtEl>
                                          <p:spTgt spid="327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2775">
                                            <p:txEl>
                                              <p:pRg st="0" end="0"/>
                                            </p:txEl>
                                          </p:spTgt>
                                        </p:tgtEl>
                                        <p:attrNameLst>
                                          <p:attrName>style.visibility</p:attrName>
                                        </p:attrNameLst>
                                      </p:cBhvr>
                                      <p:to>
                                        <p:strVal val="visible"/>
                                      </p:to>
                                    </p:set>
                                    <p:animEffect transition="in" filter="wheel(1)">
                                      <p:cBhvr>
                                        <p:cTn id="14" dur="2000"/>
                                        <p:tgtEl>
                                          <p:spTgt spid="3277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2775">
                                            <p:txEl>
                                              <p:pRg st="1" end="1"/>
                                            </p:txEl>
                                          </p:spTgt>
                                        </p:tgtEl>
                                        <p:attrNameLst>
                                          <p:attrName>style.visibility</p:attrName>
                                        </p:attrNameLst>
                                      </p:cBhvr>
                                      <p:to>
                                        <p:strVal val="visible"/>
                                      </p:to>
                                    </p:set>
                                    <p:animEffect transition="in" filter="wheel(1)">
                                      <p:cBhvr>
                                        <p:cTn id="19" dur="2000"/>
                                        <p:tgtEl>
                                          <p:spTgt spid="3277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2775">
                                            <p:txEl>
                                              <p:pRg st="2" end="2"/>
                                            </p:txEl>
                                          </p:spTgt>
                                        </p:tgtEl>
                                        <p:attrNameLst>
                                          <p:attrName>style.visibility</p:attrName>
                                        </p:attrNameLst>
                                      </p:cBhvr>
                                      <p:to>
                                        <p:strVal val="visible"/>
                                      </p:to>
                                    </p:set>
                                    <p:animEffect transition="in" filter="wheel(1)">
                                      <p:cBhvr>
                                        <p:cTn id="24" dur="2000"/>
                                        <p:tgtEl>
                                          <p:spTgt spid="327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p:bldP spid="3277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6"/>
          <p:cNvCxnSpPr/>
          <p:nvPr/>
        </p:nvCxnSpPr>
        <p:spPr>
          <a:xfrm>
            <a:off x="611560" y="476672"/>
            <a:ext cx="4427537" cy="0"/>
          </a:xfrm>
          <a:prstGeom prst="line">
            <a:avLst/>
          </a:prstGeom>
          <a:noFill/>
          <a:ln w="28575" cap="flat" cmpd="sng" algn="ctr">
            <a:solidFill>
              <a:schemeClr val="tx1">
                <a:lumMod val="50000"/>
                <a:lumOff val="50000"/>
              </a:schemeClr>
            </a:solidFill>
            <a:prstDash val="sysDot"/>
          </a:ln>
          <a:effectLst/>
        </p:spPr>
      </p:cxnSp>
      <p:cxnSp>
        <p:nvCxnSpPr>
          <p:cNvPr id="20" name="Straight Connector 7"/>
          <p:cNvCxnSpPr/>
          <p:nvPr/>
        </p:nvCxnSpPr>
        <p:spPr>
          <a:xfrm>
            <a:off x="557213" y="1473200"/>
            <a:ext cx="0" cy="1547813"/>
          </a:xfrm>
          <a:prstGeom prst="line">
            <a:avLst/>
          </a:prstGeom>
          <a:noFill/>
          <a:ln w="28575" cap="flat" cmpd="sng" algn="ctr">
            <a:solidFill>
              <a:schemeClr val="tx1">
                <a:lumMod val="50000"/>
                <a:lumOff val="50000"/>
              </a:schemeClr>
            </a:solidFill>
            <a:prstDash val="sysDot"/>
          </a:ln>
          <a:effectLst/>
        </p:spPr>
      </p:cxnSp>
      <p:sp>
        <p:nvSpPr>
          <p:cNvPr id="33797" name="Rectangle 1"/>
          <p:cNvSpPr>
            <a:spLocks noChangeArrowheads="1"/>
          </p:cNvSpPr>
          <p:nvPr/>
        </p:nvSpPr>
        <p:spPr bwMode="auto">
          <a:xfrm>
            <a:off x="771525" y="1219200"/>
            <a:ext cx="8170863" cy="723242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.0</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33799" name="Rectangle 2"/>
          <p:cNvSpPr>
            <a:spLocks noChangeArrowheads="1"/>
          </p:cNvSpPr>
          <p:nvPr/>
        </p:nvSpPr>
        <p:spPr bwMode="auto">
          <a:xfrm>
            <a:off x="771525" y="646744"/>
            <a:ext cx="7614596"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400" dirty="0" smtClean="0"/>
              <a:t>a) </a:t>
            </a:r>
            <a:r>
              <a:rPr lang="vi-VN" sz="2400" dirty="0" smtClean="0"/>
              <a:t>Địa </a:t>
            </a:r>
            <a:r>
              <a:rPr lang="vi-VN" sz="2400" dirty="0"/>
              <a:t>điểm triển </a:t>
            </a:r>
            <a:r>
              <a:rPr lang="vi-VN" sz="2400" dirty="0" smtClean="0"/>
              <a:t>khai</a:t>
            </a:r>
            <a:r>
              <a:rPr lang="en-US" sz="2400" dirty="0" smtClean="0"/>
              <a:t>: </a:t>
            </a:r>
            <a:r>
              <a:rPr lang="vi-VN" sz="2400" dirty="0" smtClean="0"/>
              <a:t>địa </a:t>
            </a:r>
            <a:r>
              <a:rPr lang="vi-VN" sz="2400" dirty="0"/>
              <a:t>điểm sinh hoạt cộng </a:t>
            </a:r>
            <a:r>
              <a:rPr lang="vi-VN" sz="2400" dirty="0" smtClean="0"/>
              <a:t>đồng</a:t>
            </a:r>
            <a:r>
              <a:rPr lang="en-US" sz="2400" dirty="0"/>
              <a:t>, </a:t>
            </a:r>
            <a:r>
              <a:rPr lang="en-US" sz="2400" dirty="0" err="1"/>
              <a:t>tham</a:t>
            </a:r>
            <a:r>
              <a:rPr lang="en-US" sz="2400" dirty="0"/>
              <a:t> </a:t>
            </a:r>
            <a:r>
              <a:rPr lang="en-US" sz="2400" dirty="0" err="1"/>
              <a:t>quan</a:t>
            </a:r>
            <a:r>
              <a:rPr lang="en-US" sz="2400" dirty="0"/>
              <a:t>, </a:t>
            </a:r>
            <a:r>
              <a:rPr lang="en-US" sz="2400" dirty="0" err="1"/>
              <a:t>học</a:t>
            </a:r>
            <a:r>
              <a:rPr lang="en-US" sz="2400" dirty="0"/>
              <a:t> </a:t>
            </a:r>
            <a:r>
              <a:rPr lang="en-US" sz="2400" dirty="0" err="1" smtClean="0"/>
              <a:t>tập</a:t>
            </a:r>
            <a:r>
              <a:rPr lang="en-US" sz="2400" dirty="0"/>
              <a:t> </a:t>
            </a:r>
            <a:r>
              <a:rPr lang="en-US" sz="2400" dirty="0" err="1" smtClean="0"/>
              <a:t>và</a:t>
            </a:r>
            <a:r>
              <a:rPr lang="en-US" sz="2400" dirty="0" smtClean="0"/>
              <a:t> </a:t>
            </a:r>
            <a:r>
              <a:rPr lang="en-US" sz="2400" dirty="0" err="1" smtClean="0"/>
              <a:t>nhà</a:t>
            </a:r>
            <a:r>
              <a:rPr lang="en-US" sz="2400" dirty="0" smtClean="0"/>
              <a:t> </a:t>
            </a:r>
            <a:r>
              <a:rPr lang="en-US" sz="2400" dirty="0" err="1" smtClean="0"/>
              <a:t>dân</a:t>
            </a:r>
            <a:r>
              <a:rPr lang="en-US" sz="2400" dirty="0" smtClean="0"/>
              <a:t>. </a:t>
            </a:r>
          </a:p>
          <a:p>
            <a:r>
              <a:rPr lang="vi-VN" sz="2400" dirty="0" smtClean="0"/>
              <a:t> </a:t>
            </a:r>
            <a:endParaRPr lang="en-US" sz="2400" dirty="0"/>
          </a:p>
        </p:txBody>
      </p:sp>
      <p:sp>
        <p:nvSpPr>
          <p:cNvPr id="11" name="Rectangle 2"/>
          <p:cNvSpPr>
            <a:spLocks noChangeArrowheads="1"/>
          </p:cNvSpPr>
          <p:nvPr/>
        </p:nvSpPr>
        <p:spPr bwMode="auto">
          <a:xfrm>
            <a:off x="752595" y="1462214"/>
            <a:ext cx="7470579"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r>
              <a:rPr lang="en-US" sz="2400" dirty="0" smtClean="0"/>
              <a:t>b)</a:t>
            </a:r>
            <a:r>
              <a:rPr lang="vi-VN" sz="2400" dirty="0" smtClean="0"/>
              <a:t> </a:t>
            </a:r>
            <a:r>
              <a:rPr lang="vi-VN" sz="2400" dirty="0"/>
              <a:t>Nội dung hoạt </a:t>
            </a:r>
            <a:r>
              <a:rPr lang="vi-VN" sz="2400" dirty="0" smtClean="0"/>
              <a:t>động</a:t>
            </a:r>
            <a:r>
              <a:rPr lang="en-US" sz="2400" dirty="0" smtClean="0"/>
              <a:t>:</a:t>
            </a:r>
          </a:p>
          <a:p>
            <a:pPr algn="just"/>
            <a:r>
              <a:rPr lang="en-US" sz="2400" dirty="0" smtClean="0"/>
              <a:t>- </a:t>
            </a:r>
            <a:r>
              <a:rPr lang="vi-VN" sz="2400" dirty="0" smtClean="0"/>
              <a:t>Kiến </a:t>
            </a:r>
            <a:r>
              <a:rPr lang="vi-VN" sz="2400" dirty="0"/>
              <a:t>thức, kỹ năng chăm sóc-giáo dục trẻ.</a:t>
            </a:r>
          </a:p>
          <a:p>
            <a:pPr algn="just"/>
            <a:r>
              <a:rPr lang="en-US" sz="2400" dirty="0" smtClean="0"/>
              <a:t>- </a:t>
            </a:r>
            <a:r>
              <a:rPr lang="vi-VN" sz="2400" dirty="0" smtClean="0"/>
              <a:t>Các </a:t>
            </a:r>
            <a:r>
              <a:rPr lang="vi-VN" sz="2400" dirty="0"/>
              <a:t>trò chơi, các hoạt động cộng đồng có ý </a:t>
            </a:r>
            <a:r>
              <a:rPr lang="vi-VN" sz="2400" dirty="0" smtClean="0"/>
              <a:t>nghĩa</a:t>
            </a:r>
            <a:r>
              <a:rPr lang="en-US" sz="2400" dirty="0" smtClean="0"/>
              <a:t>.</a:t>
            </a:r>
            <a:r>
              <a:rPr lang="vi-VN" sz="2400" dirty="0" smtClean="0"/>
              <a:t> </a:t>
            </a:r>
            <a:endParaRPr lang="en-US" sz="2400" dirty="0"/>
          </a:p>
        </p:txBody>
      </p:sp>
      <p:sp>
        <p:nvSpPr>
          <p:cNvPr id="12" name="Rectangle 2"/>
          <p:cNvSpPr>
            <a:spLocks noChangeArrowheads="1"/>
          </p:cNvSpPr>
          <p:nvPr/>
        </p:nvSpPr>
        <p:spPr bwMode="auto">
          <a:xfrm>
            <a:off x="771525" y="2667161"/>
            <a:ext cx="7350089"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r>
              <a:rPr lang="en-US" sz="2400" dirty="0" smtClean="0"/>
              <a:t>c) </a:t>
            </a:r>
            <a:r>
              <a:rPr lang="en-US" sz="2400" dirty="0" err="1" smtClean="0"/>
              <a:t>Hình</a:t>
            </a:r>
            <a:r>
              <a:rPr lang="en-US" sz="2400" dirty="0" smtClean="0"/>
              <a:t> </a:t>
            </a:r>
            <a:r>
              <a:rPr lang="en-US" sz="2400" dirty="0" err="1"/>
              <a:t>thức</a:t>
            </a:r>
            <a:r>
              <a:rPr lang="en-US" sz="2400" dirty="0"/>
              <a:t> </a:t>
            </a:r>
            <a:r>
              <a:rPr lang="vi-VN" sz="2400" dirty="0"/>
              <a:t>hoạt </a:t>
            </a:r>
            <a:r>
              <a:rPr lang="vi-VN" sz="2400" dirty="0" smtClean="0"/>
              <a:t>động</a:t>
            </a:r>
            <a:r>
              <a:rPr lang="en-US" sz="2400" dirty="0" smtClean="0"/>
              <a:t>:</a:t>
            </a:r>
          </a:p>
          <a:p>
            <a:pPr algn="just"/>
            <a:r>
              <a:rPr lang="en-US" sz="2400" dirty="0" smtClean="0"/>
              <a:t>- </a:t>
            </a:r>
            <a:r>
              <a:rPr lang="vi-VN" sz="2400" dirty="0" smtClean="0"/>
              <a:t>Các </a:t>
            </a:r>
            <a:r>
              <a:rPr lang="vi-VN" sz="2400" dirty="0"/>
              <a:t>dự án xây dựng cơ sở vật chất đảm bảo an toàn, đáp ứng nhu cầu vui chơi của trẻ.</a:t>
            </a:r>
          </a:p>
          <a:p>
            <a:pPr algn="just"/>
            <a:r>
              <a:rPr lang="en-US" sz="2400" dirty="0" smtClean="0"/>
              <a:t>- </a:t>
            </a:r>
            <a:r>
              <a:rPr lang="vi-VN" sz="2400" dirty="0" smtClean="0"/>
              <a:t>Câu </a:t>
            </a:r>
            <a:r>
              <a:rPr lang="vi-VN" sz="2400" dirty="0"/>
              <a:t>lạc bộ sinh hoạt tập thể giữa cha mẹ / anh chị em / ông bà với các nhà chuyên môn.</a:t>
            </a:r>
          </a:p>
          <a:p>
            <a:endParaRPr lang="en-US" sz="2400" dirty="0"/>
          </a:p>
        </p:txBody>
      </p:sp>
    </p:spTree>
    <p:extLst>
      <p:ext uri="{BB962C8B-B14F-4D97-AF65-F5344CB8AC3E}">
        <p14:creationId xmlns="" xmlns:p14="http://schemas.microsoft.com/office/powerpoint/2010/main" val="13611234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6"/>
          <p:cNvCxnSpPr/>
          <p:nvPr/>
        </p:nvCxnSpPr>
        <p:spPr>
          <a:xfrm>
            <a:off x="557213" y="332656"/>
            <a:ext cx="4427537" cy="0"/>
          </a:xfrm>
          <a:prstGeom prst="line">
            <a:avLst/>
          </a:prstGeom>
          <a:noFill/>
          <a:ln w="28575" cap="flat" cmpd="sng" algn="ctr">
            <a:solidFill>
              <a:schemeClr val="tx1">
                <a:lumMod val="50000"/>
                <a:lumOff val="50000"/>
              </a:schemeClr>
            </a:solidFill>
            <a:prstDash val="sysDot"/>
          </a:ln>
          <a:effectLst/>
        </p:spPr>
      </p:cxnSp>
      <p:cxnSp>
        <p:nvCxnSpPr>
          <p:cNvPr id="20" name="Straight Connector 7"/>
          <p:cNvCxnSpPr/>
          <p:nvPr/>
        </p:nvCxnSpPr>
        <p:spPr>
          <a:xfrm>
            <a:off x="557213" y="1473200"/>
            <a:ext cx="0" cy="1547813"/>
          </a:xfrm>
          <a:prstGeom prst="line">
            <a:avLst/>
          </a:prstGeom>
          <a:noFill/>
          <a:ln w="28575" cap="flat" cmpd="sng" algn="ctr">
            <a:solidFill>
              <a:schemeClr val="tx1">
                <a:lumMod val="50000"/>
                <a:lumOff val="50000"/>
              </a:schemeClr>
            </a:solidFill>
            <a:prstDash val="sysDot"/>
          </a:ln>
          <a:effectLst/>
        </p:spPr>
      </p:cxnSp>
      <p:sp>
        <p:nvSpPr>
          <p:cNvPr id="33797" name="Rectangle 1"/>
          <p:cNvSpPr>
            <a:spLocks noChangeArrowheads="1"/>
          </p:cNvSpPr>
          <p:nvPr/>
        </p:nvSpPr>
        <p:spPr bwMode="auto">
          <a:xfrm>
            <a:off x="771525" y="1219200"/>
            <a:ext cx="8170863" cy="723242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.0</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14" name="Rectangle 2"/>
          <p:cNvSpPr>
            <a:spLocks noChangeArrowheads="1"/>
          </p:cNvSpPr>
          <p:nvPr/>
        </p:nvSpPr>
        <p:spPr bwMode="auto">
          <a:xfrm>
            <a:off x="771525" y="476672"/>
            <a:ext cx="7616899"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r>
              <a:rPr lang="en-US" sz="2400" dirty="0" smtClean="0"/>
              <a:t>d)</a:t>
            </a:r>
            <a:r>
              <a:rPr lang="vi-VN" sz="2400" dirty="0" smtClean="0"/>
              <a:t> </a:t>
            </a:r>
            <a:r>
              <a:rPr lang="vi-VN" sz="2400" dirty="0"/>
              <a:t>Vận hành mô </a:t>
            </a:r>
            <a:r>
              <a:rPr lang="vi-VN" sz="2400" dirty="0" smtClean="0"/>
              <a:t>hình</a:t>
            </a:r>
            <a:r>
              <a:rPr lang="en-US" sz="2400" dirty="0" smtClean="0"/>
              <a:t>:</a:t>
            </a:r>
          </a:p>
          <a:p>
            <a:pPr algn="just"/>
            <a:r>
              <a:rPr lang="en-US" sz="2400" dirty="0" smtClean="0"/>
              <a:t>- </a:t>
            </a:r>
            <a:r>
              <a:rPr lang="vi-VN" sz="2400" dirty="0" smtClean="0"/>
              <a:t>Chỉ </a:t>
            </a:r>
            <a:r>
              <a:rPr lang="vi-VN" sz="2400" dirty="0"/>
              <a:t>đạo, tổ chức thực hiện, kiểm tra, giám sát thực hiện trong đó quy định cơ chế phối hợp, phần trách nhiệm cụ thể của mỗi đối tượng tham gia.</a:t>
            </a:r>
          </a:p>
          <a:p>
            <a:endParaRPr lang="en-US" sz="2400" dirty="0"/>
          </a:p>
        </p:txBody>
      </p:sp>
      <p:sp>
        <p:nvSpPr>
          <p:cNvPr id="15" name="Rectangle 2"/>
          <p:cNvSpPr>
            <a:spLocks noChangeArrowheads="1"/>
          </p:cNvSpPr>
          <p:nvPr/>
        </p:nvSpPr>
        <p:spPr bwMode="auto">
          <a:xfrm>
            <a:off x="778551" y="2016273"/>
            <a:ext cx="7609873"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400" dirty="0" smtClean="0"/>
              <a:t>e) </a:t>
            </a:r>
            <a:r>
              <a:rPr lang="en-US" sz="2400" dirty="0" err="1" smtClean="0"/>
              <a:t>Tổ</a:t>
            </a:r>
            <a:r>
              <a:rPr lang="en-US" sz="2400" dirty="0" smtClean="0"/>
              <a:t> </a:t>
            </a:r>
            <a:r>
              <a:rPr lang="en-US" sz="2400" dirty="0" err="1"/>
              <a:t>chức</a:t>
            </a:r>
            <a:r>
              <a:rPr lang="en-US" sz="2400" dirty="0"/>
              <a:t> </a:t>
            </a:r>
            <a:r>
              <a:rPr lang="en-US" sz="2400" dirty="0" err="1"/>
              <a:t>thực</a:t>
            </a:r>
            <a:r>
              <a:rPr lang="en-US" sz="2400" dirty="0"/>
              <a:t> </a:t>
            </a:r>
            <a:r>
              <a:rPr lang="en-US" sz="2400" dirty="0" err="1" smtClean="0"/>
              <a:t>hiện</a:t>
            </a:r>
            <a:r>
              <a:rPr lang="en-US" sz="2400" dirty="0" smtClean="0"/>
              <a:t>:</a:t>
            </a:r>
          </a:p>
          <a:p>
            <a:pPr algn="just"/>
            <a:r>
              <a:rPr lang="en-US" sz="2400" dirty="0" smtClean="0"/>
              <a:t>- </a:t>
            </a:r>
            <a:r>
              <a:rPr lang="vi-VN" sz="2400" dirty="0" smtClean="0"/>
              <a:t>Trên cơ </a:t>
            </a:r>
            <a:r>
              <a:rPr lang="vi-VN" sz="2400" dirty="0"/>
              <a:t>sở thống nhất nội dung công việc, trách nhiệm của các bên tham gia trong cộng </a:t>
            </a:r>
            <a:r>
              <a:rPr lang="vi-VN" sz="2400" dirty="0" smtClean="0"/>
              <a:t>đồng</a:t>
            </a:r>
            <a:r>
              <a:rPr lang="en-US" sz="2400" dirty="0"/>
              <a:t> </a:t>
            </a:r>
            <a:r>
              <a:rPr lang="en-US" sz="2400" dirty="0" err="1" smtClean="0"/>
              <a:t>và</a:t>
            </a:r>
            <a:r>
              <a:rPr lang="en-US" sz="2400" dirty="0" smtClean="0"/>
              <a:t> </a:t>
            </a:r>
            <a:r>
              <a:rPr lang="vi-VN" sz="2400" dirty="0" smtClean="0"/>
              <a:t>được </a:t>
            </a:r>
            <a:r>
              <a:rPr lang="vi-VN" sz="2400" dirty="0"/>
              <a:t>phê duyệt, cho phép của các cơ quan quản lý liên quan (chính quyền địa phương).</a:t>
            </a:r>
          </a:p>
          <a:p>
            <a:endParaRPr lang="en-US" sz="2400" dirty="0"/>
          </a:p>
        </p:txBody>
      </p:sp>
      <p:sp>
        <p:nvSpPr>
          <p:cNvPr id="16" name="Rectangle 2"/>
          <p:cNvSpPr>
            <a:spLocks noChangeArrowheads="1"/>
          </p:cNvSpPr>
          <p:nvPr/>
        </p:nvSpPr>
        <p:spPr bwMode="auto">
          <a:xfrm>
            <a:off x="800409" y="3933056"/>
            <a:ext cx="7588015"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400" dirty="0" smtClean="0"/>
              <a:t>g)</a:t>
            </a:r>
            <a:r>
              <a:rPr lang="vi-VN" sz="2400" dirty="0" smtClean="0"/>
              <a:t> </a:t>
            </a:r>
            <a:r>
              <a:rPr lang="vi-VN" sz="2400" dirty="0"/>
              <a:t>Giám sát, đánh </a:t>
            </a:r>
            <a:r>
              <a:rPr lang="vi-VN" sz="2400" dirty="0" smtClean="0"/>
              <a:t>giá</a:t>
            </a:r>
            <a:r>
              <a:rPr lang="en-US" sz="2400" dirty="0" smtClean="0"/>
              <a:t>: </a:t>
            </a:r>
          </a:p>
          <a:p>
            <a:r>
              <a:rPr lang="en-US" sz="2400" dirty="0" smtClean="0"/>
              <a:t>- </a:t>
            </a:r>
            <a:r>
              <a:rPr lang="vi-VN" sz="2400" dirty="0" smtClean="0"/>
              <a:t>Giám sát </a:t>
            </a:r>
            <a:r>
              <a:rPr lang="vi-VN" sz="2400" dirty="0"/>
              <a:t>thường xuyên hoặc định kỳ</a:t>
            </a:r>
            <a:r>
              <a:rPr lang="vi-VN" sz="2400" dirty="0" smtClean="0"/>
              <a:t>.</a:t>
            </a:r>
            <a:r>
              <a:rPr lang="en-US" sz="2400" dirty="0" smtClean="0"/>
              <a:t> </a:t>
            </a:r>
            <a:r>
              <a:rPr lang="vi-VN" sz="2400" dirty="0" smtClean="0"/>
              <a:t>Kịp thời </a:t>
            </a:r>
            <a:r>
              <a:rPr lang="vi-VN" sz="2400" dirty="0"/>
              <a:t>điều chỉnh cho phù hợp và đáp ứng mục tiêu kế hoạch đặt ra.</a:t>
            </a:r>
          </a:p>
          <a:p>
            <a:endParaRPr lang="vi-VN" sz="24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1000"/>
                                        <p:tgtEl>
                                          <p:spTgt spid="14">
                                            <p:txEl>
                                              <p:pRg st="1" end="1"/>
                                            </p:txEl>
                                          </p:spTgt>
                                        </p:tgtEl>
                                      </p:cBhvr>
                                    </p:animEffect>
                                    <p:anim calcmode="lin" valueType="num">
                                      <p:cBhvr>
                                        <p:cTn id="13"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fade">
                                      <p:cBhvr>
                                        <p:cTn id="19" dur="500"/>
                                        <p:tgtEl>
                                          <p:spTgt spid="1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5">
                                            <p:txEl>
                                              <p:pRg st="1" end="1"/>
                                            </p:txEl>
                                          </p:spTgt>
                                        </p:tgtEl>
                                        <p:attrNameLst>
                                          <p:attrName>style.visibility</p:attrName>
                                        </p:attrNameLst>
                                      </p:cBhvr>
                                      <p:to>
                                        <p:strVal val="visible"/>
                                      </p:to>
                                    </p:set>
                                    <p:anim calcmode="lin" valueType="num">
                                      <p:cBhvr additive="base">
                                        <p:cTn id="24"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fade">
                                      <p:cBhvr>
                                        <p:cTn id="30" dur="500"/>
                                        <p:tgtEl>
                                          <p:spTgt spid="1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6">
                                            <p:txEl>
                                              <p:pRg st="1" end="1"/>
                                            </p:txEl>
                                          </p:spTgt>
                                        </p:tgtEl>
                                        <p:attrNameLst>
                                          <p:attrName>style.visibility</p:attrName>
                                        </p:attrNameLst>
                                      </p:cBhvr>
                                      <p:to>
                                        <p:strVal val="visible"/>
                                      </p:to>
                                    </p:set>
                                    <p:anim calcmode="lin" valueType="num">
                                      <p:cBhvr additive="base">
                                        <p:cTn id="35"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771525" y="1219200"/>
            <a:ext cx="8170863" cy="723242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r>
              <a:rPr lang="en-US" sz="2400"/>
              <a:t>.0</a:t>
            </a:r>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r>
              <a:rPr lang="en-US" sz="2400"/>
              <a:t>.</a:t>
            </a:r>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p:txBody>
      </p:sp>
      <p:sp>
        <p:nvSpPr>
          <p:cNvPr id="44036" name="Rectangle 2"/>
          <p:cNvSpPr>
            <a:spLocks noChangeArrowheads="1"/>
          </p:cNvSpPr>
          <p:nvPr/>
        </p:nvSpPr>
        <p:spPr bwMode="auto">
          <a:xfrm>
            <a:off x="468313" y="529648"/>
            <a:ext cx="365837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400" dirty="0" smtClean="0"/>
              <a:t>h) </a:t>
            </a:r>
            <a:r>
              <a:rPr lang="vi-VN" sz="2400" dirty="0"/>
              <a:t>Một số điểm cần lưu ý</a:t>
            </a:r>
            <a:r>
              <a:rPr lang="en-US" sz="2400" dirty="0"/>
              <a:t>:</a:t>
            </a:r>
            <a:endParaRPr lang="vi-VN" sz="2400" dirty="0"/>
          </a:p>
        </p:txBody>
      </p:sp>
      <p:sp>
        <p:nvSpPr>
          <p:cNvPr id="44037" name="Rectangle 1"/>
          <p:cNvSpPr>
            <a:spLocks noChangeArrowheads="1"/>
          </p:cNvSpPr>
          <p:nvPr/>
        </p:nvSpPr>
        <p:spPr bwMode="auto">
          <a:xfrm>
            <a:off x="468313" y="1122652"/>
            <a:ext cx="8064500" cy="341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buFont typeface="Arial" charset="0"/>
              <a:buChar char="•"/>
            </a:pPr>
            <a:r>
              <a:rPr lang="en-US" sz="2400" dirty="0" err="1"/>
              <a:t>Tạo</a:t>
            </a:r>
            <a:r>
              <a:rPr lang="en-US" sz="2400" dirty="0"/>
              <a:t> </a:t>
            </a:r>
            <a:r>
              <a:rPr lang="en-US" sz="2400" dirty="0" err="1"/>
              <a:t>mạng</a:t>
            </a:r>
            <a:r>
              <a:rPr lang="en-US" sz="2400" dirty="0"/>
              <a:t> </a:t>
            </a:r>
            <a:r>
              <a:rPr lang="en-US" sz="2400" dirty="0" err="1"/>
              <a:t>lưới</a:t>
            </a:r>
            <a:r>
              <a:rPr lang="en-US" sz="2400" dirty="0"/>
              <a:t> </a:t>
            </a:r>
            <a:r>
              <a:rPr lang="en-US" sz="2400" dirty="0" err="1"/>
              <a:t>hỗ</a:t>
            </a:r>
            <a:r>
              <a:rPr lang="en-US" sz="2400" dirty="0"/>
              <a:t> </a:t>
            </a:r>
            <a:r>
              <a:rPr lang="en-US" sz="2400" dirty="0" err="1"/>
              <a:t>trợ</a:t>
            </a:r>
            <a:r>
              <a:rPr lang="en-US" sz="2400" dirty="0"/>
              <a:t> </a:t>
            </a:r>
            <a:r>
              <a:rPr lang="en-US" sz="2400" dirty="0" err="1"/>
              <a:t>và</a:t>
            </a:r>
            <a:r>
              <a:rPr lang="en-US" sz="2400" dirty="0"/>
              <a:t> </a:t>
            </a:r>
            <a:r>
              <a:rPr lang="en-US" sz="2400" dirty="0" err="1"/>
              <a:t>liên</a:t>
            </a:r>
            <a:r>
              <a:rPr lang="en-US" sz="2400" dirty="0"/>
              <a:t> </a:t>
            </a:r>
            <a:r>
              <a:rPr lang="en-US" sz="2400" dirty="0" err="1"/>
              <a:t>kết</a:t>
            </a:r>
            <a:r>
              <a:rPr lang="en-US" sz="2400" dirty="0"/>
              <a:t> </a:t>
            </a:r>
            <a:r>
              <a:rPr lang="en-US" sz="2400" dirty="0" err="1"/>
              <a:t>giữa</a:t>
            </a:r>
            <a:r>
              <a:rPr lang="en-US" sz="2400" dirty="0"/>
              <a:t> </a:t>
            </a:r>
            <a:r>
              <a:rPr lang="en-US" sz="2400" dirty="0" err="1"/>
              <a:t>chính</a:t>
            </a:r>
            <a:r>
              <a:rPr lang="en-US" sz="2400" dirty="0"/>
              <a:t> </a:t>
            </a:r>
            <a:r>
              <a:rPr lang="en-US" sz="2400" dirty="0" err="1"/>
              <a:t>quyền</a:t>
            </a:r>
            <a:r>
              <a:rPr lang="en-US" sz="2400" dirty="0"/>
              <a:t>, </a:t>
            </a:r>
            <a:r>
              <a:rPr lang="en-US" sz="2400" dirty="0" err="1"/>
              <a:t>các</a:t>
            </a:r>
            <a:r>
              <a:rPr lang="en-US" sz="2400" dirty="0"/>
              <a:t> </a:t>
            </a:r>
            <a:r>
              <a:rPr lang="en-US" sz="2400" dirty="0" err="1"/>
              <a:t>thành</a:t>
            </a:r>
            <a:r>
              <a:rPr lang="en-US" sz="2400" dirty="0"/>
              <a:t> </a:t>
            </a:r>
            <a:r>
              <a:rPr lang="en-US" sz="2400" dirty="0" err="1"/>
              <a:t>viên</a:t>
            </a:r>
            <a:r>
              <a:rPr lang="en-US" sz="2400" dirty="0"/>
              <a:t> </a:t>
            </a:r>
            <a:r>
              <a:rPr lang="en-US" sz="2400" dirty="0" err="1"/>
              <a:t>gia</a:t>
            </a:r>
            <a:r>
              <a:rPr lang="en-US" sz="2400" dirty="0"/>
              <a:t> </a:t>
            </a:r>
            <a:r>
              <a:rPr lang="en-US" sz="2400" dirty="0" err="1"/>
              <a:t>đình</a:t>
            </a:r>
            <a:r>
              <a:rPr lang="en-US" sz="2400" dirty="0"/>
              <a:t>, </a:t>
            </a:r>
            <a:r>
              <a:rPr lang="en-US" sz="2400" dirty="0" err="1"/>
              <a:t>cộng</a:t>
            </a:r>
            <a:r>
              <a:rPr lang="en-US" sz="2400" dirty="0"/>
              <a:t> </a:t>
            </a:r>
            <a:r>
              <a:rPr lang="en-US" sz="2400" dirty="0" err="1"/>
              <a:t>đồng</a:t>
            </a:r>
            <a:r>
              <a:rPr lang="en-US" sz="2400" dirty="0"/>
              <a:t> </a:t>
            </a:r>
            <a:r>
              <a:rPr lang="en-US" sz="2400" dirty="0" err="1"/>
              <a:t>và</a:t>
            </a:r>
            <a:r>
              <a:rPr lang="en-US" sz="2400" dirty="0"/>
              <a:t> </a:t>
            </a:r>
            <a:r>
              <a:rPr lang="en-US" sz="2400" dirty="0" err="1"/>
              <a:t>chuyên</a:t>
            </a:r>
            <a:r>
              <a:rPr lang="en-US" sz="2400" dirty="0"/>
              <a:t> </a:t>
            </a:r>
            <a:r>
              <a:rPr lang="en-US" sz="2400" dirty="0" err="1"/>
              <a:t>gia</a:t>
            </a:r>
            <a:r>
              <a:rPr lang="en-US" sz="2400" dirty="0"/>
              <a:t> / </a:t>
            </a:r>
            <a:r>
              <a:rPr lang="en-US" sz="2400" dirty="0" err="1"/>
              <a:t>người</a:t>
            </a:r>
            <a:r>
              <a:rPr lang="en-US" sz="2400" dirty="0"/>
              <a:t> </a:t>
            </a:r>
            <a:r>
              <a:rPr lang="en-US" sz="2400" dirty="0" err="1"/>
              <a:t>hỗ</a:t>
            </a:r>
            <a:r>
              <a:rPr lang="en-US" sz="2400" dirty="0"/>
              <a:t> </a:t>
            </a:r>
            <a:r>
              <a:rPr lang="en-US" sz="2400" dirty="0" err="1"/>
              <a:t>trợ</a:t>
            </a:r>
            <a:r>
              <a:rPr lang="en-US" sz="2400" dirty="0"/>
              <a:t> </a:t>
            </a:r>
            <a:r>
              <a:rPr lang="en-US" sz="2400" dirty="0" err="1"/>
              <a:t>nguồn</a:t>
            </a:r>
            <a:r>
              <a:rPr lang="en-US" sz="2400" dirty="0"/>
              <a:t> ở </a:t>
            </a:r>
            <a:r>
              <a:rPr lang="en-US" sz="2400" dirty="0" err="1"/>
              <a:t>địa</a:t>
            </a:r>
            <a:r>
              <a:rPr lang="en-US" sz="2400" dirty="0"/>
              <a:t> </a:t>
            </a:r>
            <a:r>
              <a:rPr lang="en-US" sz="2400" dirty="0" err="1"/>
              <a:t>phương</a:t>
            </a:r>
            <a:r>
              <a:rPr lang="en-US" sz="2400" dirty="0"/>
              <a:t>.</a:t>
            </a:r>
          </a:p>
          <a:p>
            <a:pPr marL="342900" indent="-342900">
              <a:buFont typeface="Arial" charset="0"/>
              <a:buChar char="•"/>
            </a:pPr>
            <a:r>
              <a:rPr lang="en-US" sz="2400" dirty="0" err="1"/>
              <a:t>Tôn</a:t>
            </a:r>
            <a:r>
              <a:rPr lang="en-US" sz="2400" dirty="0"/>
              <a:t> </a:t>
            </a:r>
            <a:r>
              <a:rPr lang="en-US" sz="2400" dirty="0" err="1"/>
              <a:t>trọng</a:t>
            </a:r>
            <a:r>
              <a:rPr lang="en-US" sz="2400" dirty="0"/>
              <a:t> ý </a:t>
            </a:r>
            <a:r>
              <a:rPr lang="en-US" sz="2400" dirty="0" err="1"/>
              <a:t>kiến</a:t>
            </a:r>
            <a:r>
              <a:rPr lang="en-US" sz="2400" dirty="0"/>
              <a:t> </a:t>
            </a:r>
            <a:r>
              <a:rPr lang="en-US" sz="2400" dirty="0" err="1"/>
              <a:t>và</a:t>
            </a:r>
            <a:r>
              <a:rPr lang="en-US" sz="2400" dirty="0"/>
              <a:t> </a:t>
            </a:r>
            <a:r>
              <a:rPr lang="en-US" sz="2400" dirty="0" err="1"/>
              <a:t>khả</a:t>
            </a:r>
            <a:r>
              <a:rPr lang="en-US" sz="2400" dirty="0"/>
              <a:t> </a:t>
            </a:r>
            <a:r>
              <a:rPr lang="en-US" sz="2400" dirty="0" err="1"/>
              <a:t>năng</a:t>
            </a:r>
            <a:r>
              <a:rPr lang="en-US" sz="2400" dirty="0"/>
              <a:t> </a:t>
            </a:r>
            <a:r>
              <a:rPr lang="en-US" sz="2400" dirty="0" err="1"/>
              <a:t>của</a:t>
            </a:r>
            <a:r>
              <a:rPr lang="en-US" sz="2400" dirty="0"/>
              <a:t> </a:t>
            </a:r>
            <a:r>
              <a:rPr lang="en-US" sz="2400" dirty="0" err="1"/>
              <a:t>cộng</a:t>
            </a:r>
            <a:r>
              <a:rPr lang="en-US" sz="2400" dirty="0"/>
              <a:t> </a:t>
            </a:r>
            <a:r>
              <a:rPr lang="en-US" sz="2400" dirty="0" err="1"/>
              <a:t>đồng</a:t>
            </a:r>
            <a:r>
              <a:rPr lang="en-US" sz="2400" dirty="0"/>
              <a:t>, </a:t>
            </a:r>
            <a:r>
              <a:rPr lang="en-US" sz="2400" dirty="0" err="1"/>
              <a:t>khuyến</a:t>
            </a:r>
            <a:r>
              <a:rPr lang="en-US" sz="2400" dirty="0"/>
              <a:t> </a:t>
            </a:r>
            <a:r>
              <a:rPr lang="en-US" sz="2400" dirty="0" err="1"/>
              <a:t>khích</a:t>
            </a:r>
            <a:r>
              <a:rPr lang="en-US" sz="2400" dirty="0"/>
              <a:t> </a:t>
            </a:r>
            <a:r>
              <a:rPr lang="en-US" sz="2400" dirty="0" err="1"/>
              <a:t>sự</a:t>
            </a:r>
            <a:r>
              <a:rPr lang="en-US" sz="2400" dirty="0"/>
              <a:t> </a:t>
            </a:r>
            <a:r>
              <a:rPr lang="en-US" sz="2400" dirty="0" err="1"/>
              <a:t>tham</a:t>
            </a:r>
            <a:r>
              <a:rPr lang="en-US" sz="2400" dirty="0"/>
              <a:t> </a:t>
            </a:r>
            <a:r>
              <a:rPr lang="en-US" sz="2400" dirty="0" err="1"/>
              <a:t>gia</a:t>
            </a:r>
            <a:r>
              <a:rPr lang="en-US" sz="2400" dirty="0"/>
              <a:t> </a:t>
            </a:r>
            <a:r>
              <a:rPr lang="en-US" sz="2400" dirty="0" err="1"/>
              <a:t>của</a:t>
            </a:r>
            <a:r>
              <a:rPr lang="en-US" sz="2400" dirty="0"/>
              <a:t> </a:t>
            </a:r>
            <a:r>
              <a:rPr lang="en-US" sz="2400" dirty="0" err="1"/>
              <a:t>cộng</a:t>
            </a:r>
            <a:r>
              <a:rPr lang="en-US" sz="2400" dirty="0"/>
              <a:t> </a:t>
            </a:r>
            <a:r>
              <a:rPr lang="en-US" sz="2400" dirty="0" err="1"/>
              <a:t>đồng</a:t>
            </a:r>
            <a:r>
              <a:rPr lang="en-US" sz="2400" dirty="0"/>
              <a:t>.</a:t>
            </a:r>
          </a:p>
          <a:p>
            <a:pPr marL="342900" indent="-342900">
              <a:buFont typeface="Arial" charset="0"/>
              <a:buChar char="•"/>
            </a:pPr>
            <a:r>
              <a:rPr lang="en-US" sz="2400" dirty="0" err="1"/>
              <a:t>Tuyên</a:t>
            </a:r>
            <a:r>
              <a:rPr lang="en-US" sz="2400" dirty="0"/>
              <a:t> </a:t>
            </a:r>
            <a:r>
              <a:rPr lang="en-US" sz="2400" dirty="0" err="1"/>
              <a:t>truyền</a:t>
            </a:r>
            <a:r>
              <a:rPr lang="en-US" sz="2400" dirty="0"/>
              <a:t> </a:t>
            </a:r>
            <a:r>
              <a:rPr lang="en-US" sz="2400" dirty="0" err="1"/>
              <a:t>về</a:t>
            </a:r>
            <a:r>
              <a:rPr lang="en-US" sz="2400" dirty="0"/>
              <a:t> </a:t>
            </a:r>
            <a:r>
              <a:rPr lang="en-US" sz="2400" dirty="0" err="1"/>
              <a:t>nâng</a:t>
            </a:r>
            <a:r>
              <a:rPr lang="en-US" sz="2400" dirty="0"/>
              <a:t> </a:t>
            </a:r>
            <a:r>
              <a:rPr lang="en-US" sz="2400" dirty="0" err="1"/>
              <a:t>cao</a:t>
            </a:r>
            <a:r>
              <a:rPr lang="en-US" sz="2400" dirty="0"/>
              <a:t> </a:t>
            </a:r>
            <a:r>
              <a:rPr lang="en-US" sz="2400" dirty="0" err="1"/>
              <a:t>nhận</a:t>
            </a:r>
            <a:r>
              <a:rPr lang="en-US" sz="2400" dirty="0"/>
              <a:t> </a:t>
            </a:r>
            <a:r>
              <a:rPr lang="en-US" sz="2400" dirty="0" err="1"/>
              <a:t>thức</a:t>
            </a:r>
            <a:r>
              <a:rPr lang="en-US" sz="2400" dirty="0"/>
              <a:t> </a:t>
            </a:r>
            <a:r>
              <a:rPr lang="en-US" sz="2400" dirty="0" err="1"/>
              <a:t>và</a:t>
            </a:r>
            <a:r>
              <a:rPr lang="en-US" sz="2400" dirty="0"/>
              <a:t> </a:t>
            </a:r>
            <a:r>
              <a:rPr lang="en-US" sz="2400" dirty="0" err="1"/>
              <a:t>vận</a:t>
            </a:r>
            <a:r>
              <a:rPr lang="en-US" sz="2400" dirty="0"/>
              <a:t> </a:t>
            </a:r>
            <a:r>
              <a:rPr lang="en-US" sz="2400" dirty="0" err="1"/>
              <a:t>động</a:t>
            </a:r>
            <a:r>
              <a:rPr lang="en-US" sz="2400" dirty="0"/>
              <a:t> </a:t>
            </a:r>
            <a:r>
              <a:rPr lang="en-US" sz="2400" dirty="0" err="1"/>
              <a:t>cộng</a:t>
            </a:r>
            <a:r>
              <a:rPr lang="en-US" sz="2400" dirty="0"/>
              <a:t> </a:t>
            </a:r>
            <a:r>
              <a:rPr lang="en-US" sz="2400" dirty="0" err="1"/>
              <a:t>đồng</a:t>
            </a:r>
            <a:r>
              <a:rPr lang="en-US" sz="2400" dirty="0"/>
              <a:t>, </a:t>
            </a:r>
            <a:r>
              <a:rPr lang="en-US" sz="2400" dirty="0" err="1"/>
              <a:t>kết</a:t>
            </a:r>
            <a:r>
              <a:rPr lang="en-US" sz="2400" dirty="0"/>
              <a:t> </a:t>
            </a:r>
            <a:r>
              <a:rPr lang="en-US" sz="2400" dirty="0" err="1"/>
              <a:t>nối</a:t>
            </a:r>
            <a:r>
              <a:rPr lang="en-US" sz="2400" dirty="0"/>
              <a:t> </a:t>
            </a:r>
            <a:r>
              <a:rPr lang="en-US" sz="2400" dirty="0" err="1"/>
              <a:t>với</a:t>
            </a:r>
            <a:r>
              <a:rPr lang="en-US" sz="2400" dirty="0"/>
              <a:t> </a:t>
            </a:r>
            <a:r>
              <a:rPr lang="en-US" sz="2400" dirty="0" err="1"/>
              <a:t>nhau</a:t>
            </a:r>
            <a:r>
              <a:rPr lang="en-US" sz="2400" dirty="0"/>
              <a:t>, </a:t>
            </a:r>
            <a:r>
              <a:rPr lang="en-US" sz="2400" dirty="0" err="1"/>
              <a:t>quan</a:t>
            </a:r>
            <a:r>
              <a:rPr lang="en-US" sz="2400" dirty="0"/>
              <a:t> </a:t>
            </a:r>
            <a:r>
              <a:rPr lang="en-US" sz="2400" dirty="0" err="1"/>
              <a:t>tâm</a:t>
            </a:r>
            <a:r>
              <a:rPr lang="en-US" sz="2400" dirty="0"/>
              <a:t> </a:t>
            </a:r>
            <a:r>
              <a:rPr lang="en-US" sz="2400" dirty="0" err="1"/>
              <a:t>đến</a:t>
            </a:r>
            <a:r>
              <a:rPr lang="en-US" sz="2400" dirty="0"/>
              <a:t> </a:t>
            </a:r>
            <a:r>
              <a:rPr lang="en-US" sz="2400" dirty="0" err="1"/>
              <a:t>việc</a:t>
            </a:r>
            <a:r>
              <a:rPr lang="en-US" sz="2400" dirty="0"/>
              <a:t> </a:t>
            </a:r>
            <a:r>
              <a:rPr lang="en-US" sz="2400" dirty="0" err="1"/>
              <a:t>tham</a:t>
            </a:r>
            <a:r>
              <a:rPr lang="en-US" sz="2400" dirty="0"/>
              <a:t> </a:t>
            </a:r>
            <a:r>
              <a:rPr lang="en-US" sz="2400" dirty="0" err="1"/>
              <a:t>gia</a:t>
            </a:r>
            <a:r>
              <a:rPr lang="en-US" sz="2400" dirty="0"/>
              <a:t> </a:t>
            </a:r>
            <a:r>
              <a:rPr lang="en-US" sz="2400" dirty="0" err="1"/>
              <a:t>một</a:t>
            </a:r>
            <a:r>
              <a:rPr lang="en-US" sz="2400" dirty="0"/>
              <a:t> </a:t>
            </a:r>
            <a:r>
              <a:rPr lang="en-US" sz="2400" dirty="0" err="1"/>
              <a:t>cách</a:t>
            </a:r>
            <a:r>
              <a:rPr lang="en-US" sz="2400" dirty="0"/>
              <a:t> </a:t>
            </a:r>
            <a:r>
              <a:rPr lang="en-US" sz="2400" dirty="0" err="1"/>
              <a:t>có</a:t>
            </a:r>
            <a:r>
              <a:rPr lang="en-US" sz="2400" dirty="0"/>
              <a:t> </a:t>
            </a:r>
            <a:r>
              <a:rPr lang="en-US" sz="2400" dirty="0" err="1"/>
              <a:t>trách</a:t>
            </a:r>
            <a:r>
              <a:rPr lang="en-US" sz="2400" dirty="0"/>
              <a:t> </a:t>
            </a:r>
            <a:r>
              <a:rPr lang="en-US" sz="2400" dirty="0" err="1"/>
              <a:t>nhiệm</a:t>
            </a:r>
            <a:r>
              <a:rPr lang="en-US" sz="2400" dirty="0"/>
              <a:t> </a:t>
            </a:r>
            <a:r>
              <a:rPr lang="en-US" sz="2400" dirty="0" err="1"/>
              <a:t>và</a:t>
            </a:r>
            <a:r>
              <a:rPr lang="en-US" sz="2400" dirty="0"/>
              <a:t> </a:t>
            </a:r>
            <a:r>
              <a:rPr lang="en-US" sz="2400" dirty="0" err="1"/>
              <a:t>đánh</a:t>
            </a:r>
            <a:r>
              <a:rPr lang="en-US" sz="2400" dirty="0"/>
              <a:t> </a:t>
            </a:r>
            <a:r>
              <a:rPr lang="en-US" sz="2400" dirty="0" err="1"/>
              <a:t>giá</a:t>
            </a:r>
            <a:r>
              <a:rPr lang="en-US" sz="2400" dirty="0"/>
              <a:t> </a:t>
            </a:r>
            <a:r>
              <a:rPr lang="en-US" sz="2400" dirty="0" err="1"/>
              <a:t>tính</a:t>
            </a:r>
            <a:r>
              <a:rPr lang="en-US" sz="2400" dirty="0"/>
              <a:t> </a:t>
            </a:r>
            <a:r>
              <a:rPr lang="en-US" sz="2400" dirty="0" err="1"/>
              <a:t>hiệu</a:t>
            </a:r>
            <a:r>
              <a:rPr lang="en-US" sz="2400" dirty="0"/>
              <a:t> </a:t>
            </a:r>
            <a:r>
              <a:rPr lang="en-US" sz="2400" dirty="0" err="1"/>
              <a:t>quả</a:t>
            </a:r>
            <a:r>
              <a:rPr lang="en-US" sz="2400" dirty="0"/>
              <a:t>, </a:t>
            </a:r>
            <a:r>
              <a:rPr lang="en-US" sz="2400" dirty="0" err="1"/>
              <a:t>tác</a:t>
            </a:r>
            <a:r>
              <a:rPr lang="en-US" sz="2400" dirty="0"/>
              <a:t> </a:t>
            </a:r>
            <a:r>
              <a:rPr lang="en-US" sz="2400" dirty="0" err="1"/>
              <a:t>động</a:t>
            </a:r>
            <a:r>
              <a:rPr lang="en-US" sz="2400" dirty="0"/>
              <a:t> </a:t>
            </a:r>
            <a:r>
              <a:rPr lang="en-US" sz="2400" dirty="0" err="1"/>
              <a:t>của</a:t>
            </a:r>
            <a:r>
              <a:rPr lang="en-US" sz="2400" dirty="0"/>
              <a:t> </a:t>
            </a:r>
            <a:r>
              <a:rPr lang="en-US" sz="2400" dirty="0" err="1"/>
              <a:t>các</a:t>
            </a:r>
            <a:r>
              <a:rPr lang="en-US" sz="2400" dirty="0"/>
              <a:t> </a:t>
            </a:r>
            <a:r>
              <a:rPr lang="en-US" sz="2400" dirty="0" err="1"/>
              <a:t>hoạt</a:t>
            </a:r>
            <a:r>
              <a:rPr lang="en-US" sz="2400" dirty="0"/>
              <a:t> </a:t>
            </a:r>
            <a:r>
              <a:rPr lang="en-US" sz="2400" dirty="0" err="1"/>
              <a:t>động</a:t>
            </a:r>
            <a:r>
              <a:rPr lang="en-US" sz="2400" dirty="0"/>
              <a:t>.</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fade">
                                      <p:cBhvr>
                                        <p:cTn id="7" dur="500"/>
                                        <p:tgtEl>
                                          <p:spTgt spid="440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4037"/>
                                        </p:tgtEl>
                                        <p:attrNameLst>
                                          <p:attrName>style.visibility</p:attrName>
                                        </p:attrNameLst>
                                      </p:cBhvr>
                                      <p:to>
                                        <p:strVal val="visible"/>
                                      </p:to>
                                    </p:set>
                                    <p:anim calcmode="lin" valueType="num">
                                      <p:cBhvr additive="base">
                                        <p:cTn id="12" dur="500" fill="hold"/>
                                        <p:tgtEl>
                                          <p:spTgt spid="44037"/>
                                        </p:tgtEl>
                                        <p:attrNameLst>
                                          <p:attrName>ppt_x</p:attrName>
                                        </p:attrNameLst>
                                      </p:cBhvr>
                                      <p:tavLst>
                                        <p:tav tm="0">
                                          <p:val>
                                            <p:strVal val="#ppt_x"/>
                                          </p:val>
                                        </p:tav>
                                        <p:tav tm="100000">
                                          <p:val>
                                            <p:strVal val="#ppt_x"/>
                                          </p:val>
                                        </p:tav>
                                      </p:tavLst>
                                    </p:anim>
                                    <p:anim calcmode="lin" valueType="num">
                                      <p:cBhvr additive="base">
                                        <p:cTn id="13" dur="500" fill="hold"/>
                                        <p:tgtEl>
                                          <p:spTgt spid="440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P spid="440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771525" y="1219200"/>
            <a:ext cx="8170863" cy="723242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r>
              <a:rPr lang="en-US" sz="2400"/>
              <a:t>.0</a:t>
            </a:r>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r>
              <a:rPr lang="en-US" sz="2400"/>
              <a:t>.</a:t>
            </a:r>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p:txBody>
      </p:sp>
      <p:sp>
        <p:nvSpPr>
          <p:cNvPr id="45059" name="Rectangle 5"/>
          <p:cNvSpPr>
            <a:spLocks noChangeArrowheads="1"/>
          </p:cNvSpPr>
          <p:nvPr/>
        </p:nvSpPr>
        <p:spPr bwMode="auto">
          <a:xfrm>
            <a:off x="395288" y="239713"/>
            <a:ext cx="8289925"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400" b="1" dirty="0" smtClean="0">
                <a:solidFill>
                  <a:srgbClr val="0066CC"/>
                </a:solidFill>
              </a:rPr>
              <a:t>1.</a:t>
            </a:r>
            <a:r>
              <a:rPr lang="vi-VN" sz="2400" b="1" dirty="0" smtClean="0">
                <a:solidFill>
                  <a:srgbClr val="0066CC"/>
                </a:solidFill>
              </a:rPr>
              <a:t>4</a:t>
            </a:r>
            <a:r>
              <a:rPr lang="vi-VN" sz="2400" b="1" dirty="0">
                <a:solidFill>
                  <a:srgbClr val="0066CC"/>
                </a:solidFill>
              </a:rPr>
              <a:t>. Vị trí và vai trò của các đối tượng tham gia trong giáo dục mầm non dựa vào cộng đồng</a:t>
            </a:r>
            <a:endParaRPr lang="en-US" sz="2400" b="1" dirty="0">
              <a:solidFill>
                <a:srgbClr val="0066CC"/>
              </a:solidFill>
            </a:endParaRPr>
          </a:p>
        </p:txBody>
      </p:sp>
      <p:sp>
        <p:nvSpPr>
          <p:cNvPr id="45060" name="Rectangle 1"/>
          <p:cNvSpPr>
            <a:spLocks noChangeArrowheads="1"/>
          </p:cNvSpPr>
          <p:nvPr/>
        </p:nvSpPr>
        <p:spPr bwMode="auto">
          <a:xfrm>
            <a:off x="468313" y="1071563"/>
            <a:ext cx="8064500"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2400" dirty="0" smtClean="0"/>
              <a:t>- </a:t>
            </a:r>
            <a:r>
              <a:rPr lang="en-US" sz="2400" dirty="0" err="1" smtClean="0"/>
              <a:t>Giúp</a:t>
            </a:r>
            <a:r>
              <a:rPr lang="en-US" sz="2400" dirty="0" smtClean="0"/>
              <a:t> </a:t>
            </a:r>
            <a:r>
              <a:rPr lang="en-US" sz="2400" dirty="0" err="1" smtClean="0"/>
              <a:t>trẻ</a:t>
            </a:r>
            <a:r>
              <a:rPr lang="en-US" sz="2400" dirty="0" smtClean="0"/>
              <a:t> </a:t>
            </a:r>
            <a:r>
              <a:rPr lang="en-US" sz="2400" dirty="0" err="1"/>
              <a:t>phát</a:t>
            </a:r>
            <a:r>
              <a:rPr lang="en-US" sz="2400" dirty="0"/>
              <a:t> </a:t>
            </a:r>
            <a:r>
              <a:rPr lang="en-US" sz="2400" dirty="0" err="1"/>
              <a:t>triển</a:t>
            </a:r>
            <a:r>
              <a:rPr lang="en-US" sz="2400" dirty="0"/>
              <a:t> </a:t>
            </a:r>
            <a:r>
              <a:rPr lang="en-US" sz="2400" dirty="0" err="1"/>
              <a:t>nhân</a:t>
            </a:r>
            <a:r>
              <a:rPr lang="en-US" sz="2400" dirty="0"/>
              <a:t> </a:t>
            </a:r>
            <a:r>
              <a:rPr lang="en-US" sz="2400" dirty="0" err="1"/>
              <a:t>cách</a:t>
            </a:r>
            <a:r>
              <a:rPr lang="en-US" sz="2400" dirty="0"/>
              <a:t> </a:t>
            </a:r>
            <a:r>
              <a:rPr lang="en-US" sz="2400" dirty="0" err="1"/>
              <a:t>một</a:t>
            </a:r>
            <a:r>
              <a:rPr lang="en-US" sz="2400" dirty="0"/>
              <a:t> </a:t>
            </a:r>
            <a:r>
              <a:rPr lang="en-US" sz="2400" dirty="0" err="1"/>
              <a:t>cách</a:t>
            </a:r>
            <a:r>
              <a:rPr lang="en-US" sz="2400" dirty="0"/>
              <a:t> </a:t>
            </a:r>
            <a:r>
              <a:rPr lang="en-US" sz="2400" dirty="0" err="1"/>
              <a:t>toàn</a:t>
            </a:r>
            <a:r>
              <a:rPr lang="en-US" sz="2400" dirty="0"/>
              <a:t> </a:t>
            </a:r>
            <a:r>
              <a:rPr lang="en-US" sz="2400" dirty="0" err="1"/>
              <a:t>diện</a:t>
            </a:r>
            <a:r>
              <a:rPr lang="en-US" sz="2400" dirty="0"/>
              <a:t> </a:t>
            </a:r>
            <a:r>
              <a:rPr lang="en-US" sz="2400" dirty="0" err="1"/>
              <a:t>và</a:t>
            </a:r>
            <a:r>
              <a:rPr lang="en-US" sz="2400" dirty="0"/>
              <a:t> </a:t>
            </a:r>
            <a:r>
              <a:rPr lang="en-US" sz="2400" dirty="0" err="1"/>
              <a:t>là</a:t>
            </a:r>
            <a:r>
              <a:rPr lang="en-US" sz="2400" dirty="0"/>
              <a:t> </a:t>
            </a:r>
            <a:r>
              <a:rPr lang="en-US" sz="2400" dirty="0" err="1"/>
              <a:t>một</a:t>
            </a:r>
            <a:r>
              <a:rPr lang="en-US" sz="2400" dirty="0"/>
              <a:t> </a:t>
            </a:r>
            <a:r>
              <a:rPr lang="en-US" sz="2400" dirty="0" err="1"/>
              <a:t>quá</a:t>
            </a:r>
            <a:r>
              <a:rPr lang="en-US" sz="2400" dirty="0"/>
              <a:t> </a:t>
            </a:r>
            <a:r>
              <a:rPr lang="en-US" sz="2400" dirty="0" err="1"/>
              <a:t>trình</a:t>
            </a:r>
            <a:r>
              <a:rPr lang="en-US" sz="2400" dirty="0"/>
              <a:t> </a:t>
            </a:r>
            <a:r>
              <a:rPr lang="en-US" sz="2400" dirty="0" err="1"/>
              <a:t>lâu</a:t>
            </a:r>
            <a:r>
              <a:rPr lang="en-US" sz="2400" dirty="0"/>
              <a:t> </a:t>
            </a:r>
            <a:r>
              <a:rPr lang="en-US" sz="2400" dirty="0" err="1"/>
              <a:t>dài</a:t>
            </a:r>
            <a:r>
              <a:rPr lang="en-US" sz="2400" dirty="0"/>
              <a:t> </a:t>
            </a:r>
            <a:r>
              <a:rPr lang="en-US" sz="2400" dirty="0" err="1"/>
              <a:t>liên</a:t>
            </a:r>
            <a:r>
              <a:rPr lang="en-US" sz="2400" dirty="0"/>
              <a:t> </a:t>
            </a:r>
            <a:r>
              <a:rPr lang="en-US" sz="2400" dirty="0" err="1"/>
              <a:t>tục</a:t>
            </a:r>
            <a:r>
              <a:rPr lang="en-US" sz="2400" dirty="0"/>
              <a:t>, </a:t>
            </a:r>
            <a:r>
              <a:rPr lang="en-US" sz="2400" dirty="0" err="1"/>
              <a:t>diễn</a:t>
            </a:r>
            <a:r>
              <a:rPr lang="en-US" sz="2400" dirty="0"/>
              <a:t> </a:t>
            </a:r>
            <a:r>
              <a:rPr lang="en-US" sz="2400" dirty="0" err="1"/>
              <a:t>ra</a:t>
            </a:r>
            <a:r>
              <a:rPr lang="en-US" sz="2400" dirty="0"/>
              <a:t> ở </a:t>
            </a:r>
            <a:r>
              <a:rPr lang="en-US" sz="2400" dirty="0" err="1"/>
              <a:t>nhiều</a:t>
            </a:r>
            <a:r>
              <a:rPr lang="en-US" sz="2400" dirty="0"/>
              <a:t> </a:t>
            </a:r>
            <a:r>
              <a:rPr lang="en-US" sz="2400" dirty="0" err="1"/>
              <a:t>môi</a:t>
            </a:r>
            <a:r>
              <a:rPr lang="en-US" sz="2400" dirty="0"/>
              <a:t> </a:t>
            </a:r>
            <a:r>
              <a:rPr lang="en-US" sz="2400" dirty="0" err="1"/>
              <a:t>trường</a:t>
            </a:r>
            <a:r>
              <a:rPr lang="en-US" sz="2400" dirty="0"/>
              <a:t> </a:t>
            </a:r>
            <a:r>
              <a:rPr lang="en-US" sz="2400" dirty="0" err="1"/>
              <a:t>khác</a:t>
            </a:r>
            <a:r>
              <a:rPr lang="en-US" sz="2400" dirty="0"/>
              <a:t> </a:t>
            </a:r>
            <a:r>
              <a:rPr lang="en-US" sz="2400" dirty="0" err="1"/>
              <a:t>nhau</a:t>
            </a:r>
            <a:r>
              <a:rPr lang="en-US" sz="2400" dirty="0"/>
              <a:t>. </a:t>
            </a:r>
          </a:p>
          <a:p>
            <a:pPr algn="just"/>
            <a:r>
              <a:rPr lang="en-US" sz="2400" dirty="0" smtClean="0"/>
              <a:t>- </a:t>
            </a:r>
            <a:r>
              <a:rPr lang="en-US" sz="2400" dirty="0" err="1" smtClean="0"/>
              <a:t>Đòi</a:t>
            </a:r>
            <a:r>
              <a:rPr lang="en-US" sz="2400" dirty="0" smtClean="0"/>
              <a:t> </a:t>
            </a:r>
            <a:r>
              <a:rPr lang="en-US" sz="2400" dirty="0" err="1" smtClean="0"/>
              <a:t>hỏi</a:t>
            </a:r>
            <a:r>
              <a:rPr lang="en-US" sz="2400" dirty="0" smtClean="0"/>
              <a:t> </a:t>
            </a:r>
            <a:r>
              <a:rPr lang="en-US" sz="2400" dirty="0" err="1"/>
              <a:t>sự</a:t>
            </a:r>
            <a:r>
              <a:rPr lang="en-US" sz="2400" dirty="0"/>
              <a:t> </a:t>
            </a:r>
            <a:r>
              <a:rPr lang="en-US" sz="2400" dirty="0" err="1"/>
              <a:t>phối</a:t>
            </a:r>
            <a:r>
              <a:rPr lang="en-US" sz="2400" dirty="0"/>
              <a:t> </a:t>
            </a:r>
            <a:r>
              <a:rPr lang="en-US" sz="2400" dirty="0" err="1"/>
              <a:t>hợp</a:t>
            </a:r>
            <a:r>
              <a:rPr lang="en-US" sz="2400" dirty="0"/>
              <a:t> </a:t>
            </a:r>
            <a:r>
              <a:rPr lang="en-US" sz="2400" dirty="0" err="1"/>
              <a:t>chặt</a:t>
            </a:r>
            <a:r>
              <a:rPr lang="en-US" sz="2400" dirty="0"/>
              <a:t> </a:t>
            </a:r>
            <a:r>
              <a:rPr lang="en-US" sz="2400" dirty="0" err="1"/>
              <a:t>chẽ</a:t>
            </a:r>
            <a:r>
              <a:rPr lang="en-US" sz="2400" dirty="0"/>
              <a:t> </a:t>
            </a:r>
            <a:r>
              <a:rPr lang="en-US" sz="2400" dirty="0" err="1"/>
              <a:t>của</a:t>
            </a:r>
            <a:r>
              <a:rPr lang="en-US" sz="2400" dirty="0"/>
              <a:t> </a:t>
            </a:r>
            <a:r>
              <a:rPr lang="en-US" sz="2400" dirty="0" err="1"/>
              <a:t>nhiều</a:t>
            </a:r>
            <a:r>
              <a:rPr lang="en-US" sz="2400" dirty="0"/>
              <a:t> </a:t>
            </a:r>
            <a:r>
              <a:rPr lang="en-US" sz="2400" dirty="0" err="1"/>
              <a:t>lực</a:t>
            </a:r>
            <a:r>
              <a:rPr lang="en-US" sz="2400" dirty="0"/>
              <a:t> </a:t>
            </a:r>
            <a:r>
              <a:rPr lang="en-US" sz="2400" dirty="0" err="1"/>
              <a:t>lượng</a:t>
            </a:r>
            <a:r>
              <a:rPr lang="en-US" sz="2400" dirty="0"/>
              <a:t> </a:t>
            </a:r>
            <a:r>
              <a:rPr lang="en-US" sz="2400" dirty="0" err="1"/>
              <a:t>xã</a:t>
            </a:r>
            <a:r>
              <a:rPr lang="en-US" sz="2400" dirty="0"/>
              <a:t> </a:t>
            </a:r>
            <a:r>
              <a:rPr lang="en-US" sz="2400" dirty="0" err="1"/>
              <a:t>hội</a:t>
            </a:r>
            <a:r>
              <a:rPr lang="en-US" sz="2400" dirty="0"/>
              <a:t> </a:t>
            </a:r>
            <a:r>
              <a:rPr lang="en-US" sz="2400" dirty="0" err="1"/>
              <a:t>và</a:t>
            </a:r>
            <a:r>
              <a:rPr lang="en-US" sz="2400" dirty="0"/>
              <a:t> </a:t>
            </a:r>
            <a:r>
              <a:rPr lang="en-US" sz="2400" dirty="0" err="1"/>
              <a:t>sự</a:t>
            </a:r>
            <a:r>
              <a:rPr lang="en-US" sz="2400" dirty="0"/>
              <a:t> </a:t>
            </a:r>
            <a:r>
              <a:rPr lang="en-US" sz="2400" dirty="0" err="1"/>
              <a:t>quan</a:t>
            </a:r>
            <a:r>
              <a:rPr lang="en-US" sz="2400" dirty="0"/>
              <a:t> </a:t>
            </a:r>
            <a:r>
              <a:rPr lang="en-US" sz="2400" dirty="0" err="1"/>
              <a:t>tâm</a:t>
            </a:r>
            <a:r>
              <a:rPr lang="en-US" sz="2400" dirty="0"/>
              <a:t> </a:t>
            </a:r>
            <a:r>
              <a:rPr lang="en-US" sz="2400" dirty="0" err="1"/>
              <a:t>của</a:t>
            </a:r>
            <a:r>
              <a:rPr lang="en-US" sz="2400" dirty="0"/>
              <a:t> </a:t>
            </a:r>
            <a:r>
              <a:rPr lang="en-US" sz="2400" dirty="0" err="1"/>
              <a:t>nhà</a:t>
            </a:r>
            <a:r>
              <a:rPr lang="en-US" sz="2400" dirty="0"/>
              <a:t> </a:t>
            </a:r>
            <a:r>
              <a:rPr lang="en-US" sz="2400" dirty="0" err="1"/>
              <a:t>trường</a:t>
            </a:r>
            <a:r>
              <a:rPr lang="en-US" sz="2400" dirty="0"/>
              <a:t>, </a:t>
            </a:r>
            <a:r>
              <a:rPr lang="en-US" sz="2400" dirty="0" err="1"/>
              <a:t>gia</a:t>
            </a:r>
            <a:r>
              <a:rPr lang="en-US" sz="2400" dirty="0"/>
              <a:t> </a:t>
            </a:r>
            <a:r>
              <a:rPr lang="en-US" sz="2400" dirty="0" err="1"/>
              <a:t>đình</a:t>
            </a:r>
            <a:r>
              <a:rPr lang="en-US" sz="2400" dirty="0"/>
              <a:t> </a:t>
            </a:r>
            <a:r>
              <a:rPr lang="en-US" sz="2400" dirty="0" err="1"/>
              <a:t>và</a:t>
            </a:r>
            <a:r>
              <a:rPr lang="en-US" sz="2400" dirty="0"/>
              <a:t> </a:t>
            </a:r>
            <a:r>
              <a:rPr lang="en-US" sz="2400" dirty="0" err="1"/>
              <a:t>cộng</a:t>
            </a:r>
            <a:r>
              <a:rPr lang="en-US" sz="2400" dirty="0"/>
              <a:t> </a:t>
            </a:r>
            <a:r>
              <a:rPr lang="en-US" sz="2400" dirty="0" err="1"/>
              <a:t>đồng</a:t>
            </a:r>
            <a:r>
              <a:rPr lang="en-US" sz="2400" dirty="0"/>
              <a:t>. </a:t>
            </a:r>
          </a:p>
          <a:p>
            <a:pPr algn="just"/>
            <a:r>
              <a:rPr lang="en-US" sz="2400" dirty="0" smtClean="0"/>
              <a:t>- </a:t>
            </a:r>
            <a:r>
              <a:rPr lang="en-US" sz="2400" dirty="0" err="1" smtClean="0"/>
              <a:t>Góp</a:t>
            </a:r>
            <a:r>
              <a:rPr lang="en-US" sz="2400" dirty="0" smtClean="0"/>
              <a:t> </a:t>
            </a:r>
            <a:r>
              <a:rPr lang="en-US" sz="2400" dirty="0" err="1" smtClean="0"/>
              <a:t>phần</a:t>
            </a:r>
            <a:r>
              <a:rPr lang="en-US" sz="2400" dirty="0" smtClean="0"/>
              <a:t> </a:t>
            </a:r>
            <a:r>
              <a:rPr lang="en-US" sz="2400" dirty="0" err="1"/>
              <a:t>đạt</a:t>
            </a:r>
            <a:r>
              <a:rPr lang="en-US" sz="2400" dirty="0"/>
              <a:t> </a:t>
            </a:r>
            <a:r>
              <a:rPr lang="en-US" sz="2400" dirty="0" err="1"/>
              <a:t>mục</a:t>
            </a:r>
            <a:r>
              <a:rPr lang="en-US" sz="2400" dirty="0"/>
              <a:t> </a:t>
            </a:r>
            <a:r>
              <a:rPr lang="en-US" sz="2400" dirty="0" err="1"/>
              <a:t>tiêu</a:t>
            </a:r>
            <a:r>
              <a:rPr lang="en-US" sz="2400" dirty="0"/>
              <a:t> </a:t>
            </a:r>
            <a:r>
              <a:rPr lang="en-US" sz="2400" dirty="0" err="1"/>
              <a:t>giáo</a:t>
            </a:r>
            <a:r>
              <a:rPr lang="en-US" sz="2400" dirty="0"/>
              <a:t> </a:t>
            </a:r>
            <a:r>
              <a:rPr lang="en-US" sz="2400" dirty="0" err="1"/>
              <a:t>dục</a:t>
            </a:r>
            <a:r>
              <a:rPr lang="en-US" sz="2400" dirty="0"/>
              <a:t> </a:t>
            </a:r>
            <a:r>
              <a:rPr lang="en-US" sz="2400" dirty="0" err="1"/>
              <a:t>đề</a:t>
            </a:r>
            <a:r>
              <a:rPr lang="en-US" sz="2400" dirty="0"/>
              <a:t> </a:t>
            </a:r>
            <a:r>
              <a:rPr lang="en-US" sz="2400" dirty="0" err="1"/>
              <a:t>ra</a:t>
            </a:r>
            <a:r>
              <a:rPr lang="en-US" sz="2400" dirty="0"/>
              <a:t>, </a:t>
            </a:r>
            <a:r>
              <a:rPr lang="en-US" sz="2400" dirty="0" err="1"/>
              <a:t>muốn</a:t>
            </a:r>
            <a:r>
              <a:rPr lang="en-US" sz="2400" dirty="0"/>
              <a:t> </a:t>
            </a:r>
            <a:r>
              <a:rPr lang="en-US" sz="2400" dirty="0" err="1"/>
              <a:t>thực</a:t>
            </a:r>
            <a:r>
              <a:rPr lang="en-US" sz="2400" dirty="0"/>
              <a:t> </a:t>
            </a:r>
            <a:r>
              <a:rPr lang="en-US" sz="2400" dirty="0" err="1"/>
              <a:t>hiện</a:t>
            </a:r>
            <a:r>
              <a:rPr lang="en-US" sz="2400" dirty="0"/>
              <a:t> </a:t>
            </a:r>
            <a:r>
              <a:rPr lang="vi-VN" sz="2400" dirty="0"/>
              <a:t>đ</a:t>
            </a:r>
            <a:r>
              <a:rPr lang="en-US" sz="2400" dirty="0" err="1"/>
              <a:t>ược</a:t>
            </a:r>
            <a:r>
              <a:rPr lang="en-US" sz="2400" dirty="0"/>
              <a:t> </a:t>
            </a:r>
            <a:r>
              <a:rPr lang="en-US" sz="2400" dirty="0" err="1"/>
              <a:t>thì</a:t>
            </a:r>
            <a:r>
              <a:rPr lang="en-US" sz="2400" dirty="0"/>
              <a:t> </a:t>
            </a:r>
            <a:r>
              <a:rPr lang="en-US" sz="2400" dirty="0" err="1"/>
              <a:t>việc</a:t>
            </a:r>
            <a:r>
              <a:rPr lang="en-US" sz="2400" dirty="0"/>
              <a:t> </a:t>
            </a:r>
            <a:r>
              <a:rPr lang="en-US" sz="2400" dirty="0" err="1"/>
              <a:t>xác</a:t>
            </a:r>
            <a:r>
              <a:rPr lang="en-US" sz="2400" dirty="0"/>
              <a:t> </a:t>
            </a:r>
            <a:r>
              <a:rPr lang="en-US" sz="2400" dirty="0" err="1"/>
              <a:t>định</a:t>
            </a:r>
            <a:r>
              <a:rPr lang="en-US" sz="2400" dirty="0"/>
              <a:t> </a:t>
            </a:r>
            <a:r>
              <a:rPr lang="en-US" sz="2400" dirty="0" err="1"/>
              <a:t>được</a:t>
            </a:r>
            <a:r>
              <a:rPr lang="en-US" sz="2400" dirty="0"/>
              <a:t> </a:t>
            </a:r>
            <a:r>
              <a:rPr lang="en-US" sz="2400" dirty="0" err="1"/>
              <a:t>vị</a:t>
            </a:r>
            <a:r>
              <a:rPr lang="en-US" sz="2400" dirty="0"/>
              <a:t> </a:t>
            </a:r>
            <a:r>
              <a:rPr lang="en-US" sz="2400" dirty="0" err="1"/>
              <a:t>trí</a:t>
            </a:r>
            <a:r>
              <a:rPr lang="en-US" sz="2400" dirty="0"/>
              <a:t>, </a:t>
            </a:r>
            <a:r>
              <a:rPr lang="en-US" sz="2400" dirty="0" err="1"/>
              <a:t>vai</a:t>
            </a:r>
            <a:r>
              <a:rPr lang="en-US" sz="2400" dirty="0"/>
              <a:t> </a:t>
            </a:r>
            <a:r>
              <a:rPr lang="en-US" sz="2400" dirty="0" err="1"/>
              <a:t>trò</a:t>
            </a:r>
            <a:r>
              <a:rPr lang="en-US" sz="2400" dirty="0"/>
              <a:t> </a:t>
            </a:r>
            <a:r>
              <a:rPr lang="en-US" sz="2400" dirty="0" err="1"/>
              <a:t>các</a:t>
            </a:r>
            <a:r>
              <a:rPr lang="en-US" sz="2400" dirty="0"/>
              <a:t> </a:t>
            </a:r>
            <a:r>
              <a:rPr lang="en-US" sz="2400" dirty="0" err="1"/>
              <a:t>đối</a:t>
            </a:r>
            <a:r>
              <a:rPr lang="en-US" sz="2400" dirty="0"/>
              <a:t> </a:t>
            </a:r>
            <a:r>
              <a:rPr lang="en-US" sz="2400" dirty="0" err="1"/>
              <a:t>tượng</a:t>
            </a:r>
            <a:r>
              <a:rPr lang="en-US" sz="2400" dirty="0"/>
              <a:t> </a:t>
            </a:r>
            <a:r>
              <a:rPr lang="en-US" sz="2400" dirty="0" err="1"/>
              <a:t>tham</a:t>
            </a:r>
            <a:r>
              <a:rPr lang="en-US" sz="2400" dirty="0"/>
              <a:t> </a:t>
            </a:r>
            <a:r>
              <a:rPr lang="en-US" sz="2400" dirty="0" err="1"/>
              <a:t>gia</a:t>
            </a:r>
            <a:r>
              <a:rPr lang="en-US" sz="2400" dirty="0"/>
              <a:t> </a:t>
            </a:r>
            <a:r>
              <a:rPr lang="en-US" sz="2400" dirty="0" err="1"/>
              <a:t>là</a:t>
            </a:r>
            <a:r>
              <a:rPr lang="en-US" sz="2400" dirty="0"/>
              <a:t> </a:t>
            </a:r>
            <a:r>
              <a:rPr lang="en-US" sz="2400" dirty="0" err="1"/>
              <a:t>cực</a:t>
            </a:r>
            <a:r>
              <a:rPr lang="en-US" sz="2400" dirty="0"/>
              <a:t> </a:t>
            </a:r>
            <a:r>
              <a:rPr lang="en-US" sz="2400" dirty="0" err="1"/>
              <a:t>kỳ</a:t>
            </a:r>
            <a:r>
              <a:rPr lang="en-US" sz="2400" dirty="0"/>
              <a:t> </a:t>
            </a:r>
            <a:r>
              <a:rPr lang="en-US" sz="2400" dirty="0" err="1"/>
              <a:t>cần</a:t>
            </a:r>
            <a:r>
              <a:rPr lang="en-US" sz="2400" dirty="0"/>
              <a:t> </a:t>
            </a:r>
            <a:r>
              <a:rPr lang="en-US" sz="2400" dirty="0" err="1"/>
              <a:t>thiết</a:t>
            </a:r>
            <a:r>
              <a:rPr lang="en-US" sz="2400" dirty="0"/>
              <a:t>.</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5060"/>
                                        </p:tgtEl>
                                        <p:attrNameLst>
                                          <p:attrName>style.visibility</p:attrName>
                                        </p:attrNameLst>
                                      </p:cBhvr>
                                      <p:to>
                                        <p:strVal val="visible"/>
                                      </p:to>
                                    </p:set>
                                    <p:anim calcmode="lin" valueType="num">
                                      <p:cBhvr additive="base">
                                        <p:cTn id="11" dur="500" fill="hold"/>
                                        <p:tgtEl>
                                          <p:spTgt spid="45060"/>
                                        </p:tgtEl>
                                        <p:attrNameLst>
                                          <p:attrName>ppt_x</p:attrName>
                                        </p:attrNameLst>
                                      </p:cBhvr>
                                      <p:tavLst>
                                        <p:tav tm="0">
                                          <p:val>
                                            <p:strVal val="#ppt_x"/>
                                          </p:val>
                                        </p:tav>
                                        <p:tav tm="100000">
                                          <p:val>
                                            <p:strVal val="#ppt_x"/>
                                          </p:val>
                                        </p:tav>
                                      </p:tavLst>
                                    </p:anim>
                                    <p:anim calcmode="lin" valueType="num">
                                      <p:cBhvr additive="base">
                                        <p:cTn id="12" dur="500" fill="hold"/>
                                        <p:tgtEl>
                                          <p:spTgt spid="450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4506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_text"/>
          <p:cNvSpPr txBox="1">
            <a:spLocks/>
          </p:cNvSpPr>
          <p:nvPr/>
        </p:nvSpPr>
        <p:spPr bwMode="gray">
          <a:xfrm>
            <a:off x="2267744" y="1750407"/>
            <a:ext cx="4664075" cy="1641475"/>
          </a:xfrm>
          <a:prstGeom prst="rect">
            <a:avLst/>
          </a:prstGeom>
        </p:spPr>
        <p:txBody>
          <a:bodyPr lIns="0" tIns="0" rIns="0" bIns="0" anchor="ctr"/>
          <a:lstStyle/>
          <a:p>
            <a:pPr eaLnBrk="1" fontAlgn="auto" hangingPunct="1">
              <a:lnSpc>
                <a:spcPct val="95000"/>
              </a:lnSpc>
              <a:spcBef>
                <a:spcPts val="0"/>
              </a:spcBef>
              <a:spcAft>
                <a:spcPts val="800"/>
              </a:spcAft>
              <a:defRPr/>
            </a:pPr>
            <a:endParaRPr lang="en-US" i="1" noProof="1">
              <a:solidFill>
                <a:prstClr val="black"/>
              </a:solidFill>
              <a:latin typeface="Times New Roman" pitchFamily="18" charset="0"/>
              <a:ea typeface="+mn-ea"/>
              <a:cs typeface="Times New Roman" pitchFamily="18" charset="0"/>
            </a:endParaRPr>
          </a:p>
        </p:txBody>
      </p:sp>
      <p:grpSp>
        <p:nvGrpSpPr>
          <p:cNvPr id="5123" name="Gruppieren 19"/>
          <p:cNvGrpSpPr>
            <a:grpSpLocks/>
          </p:cNvGrpSpPr>
          <p:nvPr/>
        </p:nvGrpSpPr>
        <p:grpSpPr bwMode="auto">
          <a:xfrm>
            <a:off x="7248525" y="3944938"/>
            <a:ext cx="1597025" cy="2762250"/>
            <a:chOff x="2932118" y="138113"/>
            <a:chExt cx="3273432" cy="6401712"/>
          </a:xfrm>
        </p:grpSpPr>
        <p:sp>
          <p:nvSpPr>
            <p:cNvPr id="8" name="Rectangle 6"/>
            <p:cNvSpPr>
              <a:spLocks noChangeArrowheads="1"/>
            </p:cNvSpPr>
            <p:nvPr/>
          </p:nvSpPr>
          <p:spPr bwMode="gray">
            <a:xfrm>
              <a:off x="2932118" y="476594"/>
              <a:ext cx="3273432" cy="5676919"/>
            </a:xfrm>
            <a:prstGeom prst="rect">
              <a:avLst/>
            </a:prstGeom>
            <a:gradFill flip="none" rotWithShape="1">
              <a:gsLst>
                <a:gs pos="0">
                  <a:srgbClr val="D7D7D7"/>
                </a:gs>
                <a:gs pos="100000">
                  <a:srgbClr val="C8C8C8"/>
                </a:gs>
              </a:gsLst>
              <a:lin ang="0" scaled="1"/>
              <a:tileRect/>
            </a:gradFill>
            <a:ln w="14288" cap="flat">
              <a:noFill/>
              <a:prstDash val="solid"/>
              <a:miter lim="800000"/>
              <a:headEnd/>
              <a:tailEnd/>
            </a:ln>
          </p:spPr>
          <p:txBody>
            <a:bodyPr/>
            <a:lstStyle/>
            <a:p>
              <a:pPr eaLnBrk="1" fontAlgn="auto" hangingPunct="1">
                <a:spcBef>
                  <a:spcPts val="0"/>
                </a:spcBef>
                <a:spcAft>
                  <a:spcPts val="0"/>
                </a:spcAft>
                <a:defRPr/>
              </a:pPr>
              <a:endParaRPr lang="de-DE">
                <a:solidFill>
                  <a:prstClr val="black"/>
                </a:solidFill>
                <a:latin typeface="Calibri"/>
                <a:ea typeface="+mn-ea"/>
              </a:endParaRPr>
            </a:p>
          </p:txBody>
        </p:sp>
        <p:sp>
          <p:nvSpPr>
            <p:cNvPr id="9" name="Rectangle 7"/>
            <p:cNvSpPr>
              <a:spLocks noChangeArrowheads="1"/>
            </p:cNvSpPr>
            <p:nvPr/>
          </p:nvSpPr>
          <p:spPr bwMode="gray">
            <a:xfrm>
              <a:off x="3127353" y="631118"/>
              <a:ext cx="2886218" cy="5522395"/>
            </a:xfrm>
            <a:prstGeom prst="rect">
              <a:avLst/>
            </a:prstGeom>
            <a:solidFill>
              <a:srgbClr val="AFAFAF"/>
            </a:solidFill>
            <a:ln w="14288" cap="flat">
              <a:noFill/>
              <a:prstDash val="solid"/>
              <a:miter lim="800000"/>
              <a:headEnd/>
              <a:tailEnd/>
            </a:ln>
          </p:spPr>
          <p:txBody>
            <a:bodyPr/>
            <a:lstStyle/>
            <a:p>
              <a:pPr eaLnBrk="1" fontAlgn="auto" hangingPunct="1">
                <a:spcBef>
                  <a:spcPts val="0"/>
                </a:spcBef>
                <a:spcAft>
                  <a:spcPts val="0"/>
                </a:spcAft>
                <a:defRPr/>
              </a:pPr>
              <a:endParaRPr lang="de-DE">
                <a:solidFill>
                  <a:prstClr val="black"/>
                </a:solidFill>
                <a:latin typeface="Calibri"/>
                <a:ea typeface="+mn-ea"/>
              </a:endParaRPr>
            </a:p>
          </p:txBody>
        </p:sp>
        <p:sp>
          <p:nvSpPr>
            <p:cNvPr id="10" name="Rectangle 8"/>
            <p:cNvSpPr>
              <a:spLocks noChangeArrowheads="1"/>
            </p:cNvSpPr>
            <p:nvPr/>
          </p:nvSpPr>
          <p:spPr bwMode="gray">
            <a:xfrm>
              <a:off x="3166399" y="675268"/>
              <a:ext cx="2808124" cy="5478245"/>
            </a:xfrm>
            <a:prstGeom prst="rect">
              <a:avLst/>
            </a:prstGeom>
            <a:solidFill>
              <a:srgbClr val="FFFFFF"/>
            </a:solidFill>
            <a:ln w="14288" cap="flat">
              <a:noFill/>
              <a:prstDash val="solid"/>
              <a:miter lim="800000"/>
              <a:headEnd/>
              <a:tailEnd/>
            </a:ln>
          </p:spPr>
          <p:txBody>
            <a:bodyPr/>
            <a:lstStyle/>
            <a:p>
              <a:pPr eaLnBrk="1" fontAlgn="auto" hangingPunct="1">
                <a:spcBef>
                  <a:spcPts val="0"/>
                </a:spcBef>
                <a:spcAft>
                  <a:spcPts val="0"/>
                </a:spcAft>
                <a:defRPr/>
              </a:pPr>
              <a:endParaRPr lang="de-DE">
                <a:solidFill>
                  <a:prstClr val="black"/>
                </a:solidFill>
                <a:latin typeface="Calibri"/>
                <a:ea typeface="+mn-ea"/>
              </a:endParaRPr>
            </a:p>
          </p:txBody>
        </p:sp>
        <p:sp>
          <p:nvSpPr>
            <p:cNvPr id="11" name="Rectangle 9"/>
            <p:cNvSpPr>
              <a:spLocks noChangeArrowheads="1"/>
            </p:cNvSpPr>
            <p:nvPr/>
          </p:nvSpPr>
          <p:spPr bwMode="gray">
            <a:xfrm>
              <a:off x="3231478" y="741493"/>
              <a:ext cx="2674713" cy="5412021"/>
            </a:xfrm>
            <a:prstGeom prst="rect">
              <a:avLst/>
            </a:prstGeom>
            <a:solidFill>
              <a:srgbClr val="969696"/>
            </a:solidFill>
            <a:ln w="14288" cap="flat">
              <a:noFill/>
              <a:prstDash val="solid"/>
              <a:miter lim="800000"/>
              <a:headEnd/>
              <a:tailEnd/>
            </a:ln>
          </p:spPr>
          <p:txBody>
            <a:bodyPr/>
            <a:lstStyle/>
            <a:p>
              <a:pPr eaLnBrk="1" fontAlgn="auto" hangingPunct="1">
                <a:spcBef>
                  <a:spcPts val="0"/>
                </a:spcBef>
                <a:spcAft>
                  <a:spcPts val="0"/>
                </a:spcAft>
                <a:defRPr/>
              </a:pPr>
              <a:endParaRPr lang="de-DE">
                <a:solidFill>
                  <a:prstClr val="black"/>
                </a:solidFill>
                <a:latin typeface="Calibri"/>
                <a:ea typeface="+mn-ea"/>
              </a:endParaRPr>
            </a:p>
          </p:txBody>
        </p:sp>
        <p:sp>
          <p:nvSpPr>
            <p:cNvPr id="12" name="Rectangle 10"/>
            <p:cNvSpPr>
              <a:spLocks noChangeArrowheads="1"/>
            </p:cNvSpPr>
            <p:nvPr/>
          </p:nvSpPr>
          <p:spPr bwMode="gray">
            <a:xfrm>
              <a:off x="3299811" y="826112"/>
              <a:ext cx="2547809" cy="5331082"/>
            </a:xfrm>
            <a:prstGeom prst="rect">
              <a:avLst/>
            </a:prstGeom>
            <a:blipFill>
              <a:blip r:embed="rId3" cstate="print"/>
              <a:stretch>
                <a:fillRect/>
              </a:stretch>
            </a:blipFill>
            <a:ln w="14288" cap="flat">
              <a:noFill/>
              <a:prstDash val="solid"/>
              <a:miter lim="800000"/>
              <a:headEnd/>
              <a:tailEnd/>
            </a:ln>
          </p:spPr>
          <p:txBody>
            <a:bodyPr/>
            <a:lstStyle/>
            <a:p>
              <a:pPr eaLnBrk="1" fontAlgn="auto" hangingPunct="1">
                <a:spcBef>
                  <a:spcPts val="0"/>
                </a:spcBef>
                <a:spcAft>
                  <a:spcPts val="0"/>
                </a:spcAft>
                <a:defRPr/>
              </a:pPr>
              <a:endParaRPr lang="de-DE">
                <a:solidFill>
                  <a:prstClr val="black"/>
                </a:solidFill>
                <a:latin typeface="Calibri"/>
                <a:ea typeface="+mn-ea"/>
              </a:endParaRPr>
            </a:p>
          </p:txBody>
        </p:sp>
        <p:sp>
          <p:nvSpPr>
            <p:cNvPr id="13" name="Freeform 11"/>
            <p:cNvSpPr>
              <a:spLocks/>
            </p:cNvSpPr>
            <p:nvPr/>
          </p:nvSpPr>
          <p:spPr bwMode="gray">
            <a:xfrm>
              <a:off x="4383361" y="3136615"/>
              <a:ext cx="214758" cy="66225"/>
            </a:xfrm>
            <a:custGeom>
              <a:avLst/>
              <a:gdLst/>
              <a:ahLst/>
              <a:cxnLst>
                <a:cxn ang="0">
                  <a:pos x="49" y="0"/>
                </a:cxn>
                <a:cxn ang="0">
                  <a:pos x="34" y="0"/>
                </a:cxn>
                <a:cxn ang="0">
                  <a:pos x="11" y="0"/>
                </a:cxn>
                <a:cxn ang="0">
                  <a:pos x="6" y="0"/>
                </a:cxn>
                <a:cxn ang="0">
                  <a:pos x="0" y="9"/>
                </a:cxn>
                <a:cxn ang="0">
                  <a:pos x="6" y="17"/>
                </a:cxn>
                <a:cxn ang="0">
                  <a:pos x="11" y="17"/>
                </a:cxn>
                <a:cxn ang="0">
                  <a:pos x="34" y="17"/>
                </a:cxn>
                <a:cxn ang="0">
                  <a:pos x="49" y="17"/>
                </a:cxn>
                <a:cxn ang="0">
                  <a:pos x="57" y="9"/>
                </a:cxn>
                <a:cxn ang="0">
                  <a:pos x="49" y="0"/>
                </a:cxn>
              </a:cxnLst>
              <a:rect l="0" t="0" r="r" b="b"/>
              <a:pathLst>
                <a:path w="57" h="17">
                  <a:moveTo>
                    <a:pt x="49" y="0"/>
                  </a:moveTo>
                  <a:cubicBezTo>
                    <a:pt x="34" y="0"/>
                    <a:pt x="34" y="0"/>
                    <a:pt x="34" y="0"/>
                  </a:cubicBezTo>
                  <a:cubicBezTo>
                    <a:pt x="11" y="0"/>
                    <a:pt x="11" y="0"/>
                    <a:pt x="11" y="0"/>
                  </a:cubicBezTo>
                  <a:cubicBezTo>
                    <a:pt x="6" y="0"/>
                    <a:pt x="6" y="0"/>
                    <a:pt x="6" y="0"/>
                  </a:cubicBezTo>
                  <a:cubicBezTo>
                    <a:pt x="1" y="0"/>
                    <a:pt x="0" y="4"/>
                    <a:pt x="0" y="9"/>
                  </a:cubicBezTo>
                  <a:cubicBezTo>
                    <a:pt x="0" y="13"/>
                    <a:pt x="1" y="17"/>
                    <a:pt x="6" y="17"/>
                  </a:cubicBezTo>
                  <a:cubicBezTo>
                    <a:pt x="11" y="17"/>
                    <a:pt x="11" y="17"/>
                    <a:pt x="11" y="17"/>
                  </a:cubicBezTo>
                  <a:cubicBezTo>
                    <a:pt x="34" y="17"/>
                    <a:pt x="34" y="17"/>
                    <a:pt x="34" y="17"/>
                  </a:cubicBezTo>
                  <a:cubicBezTo>
                    <a:pt x="49" y="17"/>
                    <a:pt x="49" y="17"/>
                    <a:pt x="49" y="17"/>
                  </a:cubicBezTo>
                  <a:cubicBezTo>
                    <a:pt x="54" y="17"/>
                    <a:pt x="57" y="13"/>
                    <a:pt x="57" y="9"/>
                  </a:cubicBezTo>
                  <a:cubicBezTo>
                    <a:pt x="57" y="4"/>
                    <a:pt x="54" y="0"/>
                    <a:pt x="49" y="0"/>
                  </a:cubicBezTo>
                  <a:close/>
                </a:path>
              </a:pathLst>
            </a:custGeom>
            <a:gradFill flip="none" rotWithShape="1">
              <a:gsLst>
                <a:gs pos="0">
                  <a:srgbClr val="AFAFAF"/>
                </a:gs>
                <a:gs pos="100000">
                  <a:srgbClr val="C8C8C8"/>
                </a:gs>
              </a:gsLst>
              <a:lin ang="0" scaled="1"/>
              <a:tileRect/>
            </a:gradFill>
            <a:ln w="14288" cap="flat">
              <a:noFill/>
              <a:prstDash val="solid"/>
              <a:miter lim="800000"/>
              <a:headEnd/>
              <a:tailEnd/>
            </a:ln>
          </p:spPr>
          <p:txBody>
            <a:bodyPr/>
            <a:lstStyle/>
            <a:p>
              <a:pPr eaLnBrk="1" fontAlgn="auto" hangingPunct="1">
                <a:spcBef>
                  <a:spcPts val="0"/>
                </a:spcBef>
                <a:spcAft>
                  <a:spcPts val="0"/>
                </a:spcAft>
                <a:defRPr/>
              </a:pPr>
              <a:endParaRPr lang="de-DE">
                <a:solidFill>
                  <a:prstClr val="black"/>
                </a:solidFill>
                <a:latin typeface="Calibri"/>
                <a:ea typeface="+mn-ea"/>
              </a:endParaRPr>
            </a:p>
          </p:txBody>
        </p:sp>
        <p:sp>
          <p:nvSpPr>
            <p:cNvPr id="14" name="Freeform 12"/>
            <p:cNvSpPr>
              <a:spLocks/>
            </p:cNvSpPr>
            <p:nvPr/>
          </p:nvSpPr>
          <p:spPr bwMode="gray">
            <a:xfrm>
              <a:off x="4604627" y="138113"/>
              <a:ext cx="1233232" cy="6401712"/>
            </a:xfrm>
            <a:custGeom>
              <a:avLst/>
              <a:gdLst>
                <a:gd name="connsiteX0" fmla="*/ 10000 w 10000"/>
                <a:gd name="connsiteY0" fmla="*/ 9097 h 9731"/>
                <a:gd name="connsiteX1" fmla="*/ 0 w 10000"/>
                <a:gd name="connsiteY1" fmla="*/ 9731 h 9731"/>
                <a:gd name="connsiteX2" fmla="*/ 0 w 10000"/>
                <a:gd name="connsiteY2" fmla="*/ 0 h 9731"/>
                <a:gd name="connsiteX3" fmla="*/ 10000 w 10000"/>
                <a:gd name="connsiteY3" fmla="*/ 941 h 9731"/>
                <a:gd name="connsiteX4" fmla="*/ 10000 w 10000"/>
                <a:gd name="connsiteY4" fmla="*/ 9097 h 9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731">
                  <a:moveTo>
                    <a:pt x="10000" y="9097"/>
                  </a:moveTo>
                  <a:lnTo>
                    <a:pt x="0" y="9731"/>
                  </a:lnTo>
                  <a:lnTo>
                    <a:pt x="0" y="0"/>
                  </a:lnTo>
                  <a:lnTo>
                    <a:pt x="10000" y="941"/>
                  </a:lnTo>
                  <a:lnTo>
                    <a:pt x="10000" y="9097"/>
                  </a:lnTo>
                  <a:close/>
                </a:path>
              </a:pathLst>
            </a:custGeom>
            <a:gradFill flip="none" rotWithShape="1">
              <a:gsLst>
                <a:gs pos="0">
                  <a:srgbClr val="D7D7D7"/>
                </a:gs>
                <a:gs pos="100000">
                  <a:srgbClr val="C8C8C8"/>
                </a:gs>
              </a:gsLst>
              <a:lin ang="0" scaled="1"/>
              <a:tileRect/>
            </a:gradFill>
            <a:ln w="14288" cap="flat">
              <a:noFill/>
              <a:prstDash val="solid"/>
              <a:miter lim="800000"/>
              <a:headEnd/>
              <a:tailEnd/>
            </a:ln>
          </p:spPr>
          <p:txBody>
            <a:bodyPr/>
            <a:lstStyle/>
            <a:p>
              <a:pPr eaLnBrk="1" fontAlgn="auto" hangingPunct="1">
                <a:spcBef>
                  <a:spcPts val="0"/>
                </a:spcBef>
                <a:spcAft>
                  <a:spcPts val="0"/>
                </a:spcAft>
                <a:defRPr/>
              </a:pPr>
              <a:endParaRPr lang="de-DE">
                <a:solidFill>
                  <a:prstClr val="black"/>
                </a:solidFill>
                <a:latin typeface="Calibri"/>
                <a:ea typeface="+mn-ea"/>
              </a:endParaRPr>
            </a:p>
          </p:txBody>
        </p:sp>
        <p:sp>
          <p:nvSpPr>
            <p:cNvPr id="15" name="Freeform 13"/>
            <p:cNvSpPr>
              <a:spLocks/>
            </p:cNvSpPr>
            <p:nvPr/>
          </p:nvSpPr>
          <p:spPr bwMode="gray">
            <a:xfrm>
              <a:off x="4500502" y="138113"/>
              <a:ext cx="104125" cy="6401712"/>
            </a:xfrm>
            <a:custGeom>
              <a:avLst/>
              <a:gdLst/>
              <a:ahLst/>
              <a:cxnLst>
                <a:cxn ang="0">
                  <a:pos x="0" y="4125"/>
                </a:cxn>
                <a:cxn ang="0">
                  <a:pos x="71" y="4144"/>
                </a:cxn>
                <a:cxn ang="0">
                  <a:pos x="71" y="0"/>
                </a:cxn>
                <a:cxn ang="0">
                  <a:pos x="0" y="21"/>
                </a:cxn>
                <a:cxn ang="0">
                  <a:pos x="0" y="4125"/>
                </a:cxn>
              </a:cxnLst>
              <a:rect l="0" t="0" r="r" b="b"/>
              <a:pathLst>
                <a:path w="71" h="4144">
                  <a:moveTo>
                    <a:pt x="0" y="4125"/>
                  </a:moveTo>
                  <a:lnTo>
                    <a:pt x="71" y="4144"/>
                  </a:lnTo>
                  <a:lnTo>
                    <a:pt x="71" y="0"/>
                  </a:lnTo>
                  <a:lnTo>
                    <a:pt x="0" y="21"/>
                  </a:lnTo>
                  <a:lnTo>
                    <a:pt x="0" y="4125"/>
                  </a:lnTo>
                  <a:close/>
                </a:path>
              </a:pathLst>
            </a:custGeom>
            <a:gradFill flip="none" rotWithShape="1">
              <a:gsLst>
                <a:gs pos="0">
                  <a:srgbClr val="D7D7D7"/>
                </a:gs>
                <a:gs pos="100000">
                  <a:srgbClr val="C8C8C8"/>
                </a:gs>
              </a:gsLst>
              <a:lin ang="0" scaled="1"/>
              <a:tileRect/>
            </a:gradFill>
            <a:ln w="14288" cap="flat">
              <a:noFill/>
              <a:prstDash val="solid"/>
              <a:miter lim="800000"/>
              <a:headEnd/>
              <a:tailEnd/>
            </a:ln>
          </p:spPr>
          <p:txBody>
            <a:bodyPr/>
            <a:lstStyle/>
            <a:p>
              <a:pPr eaLnBrk="1" fontAlgn="auto" hangingPunct="1">
                <a:spcBef>
                  <a:spcPts val="0"/>
                </a:spcBef>
                <a:spcAft>
                  <a:spcPts val="0"/>
                </a:spcAft>
                <a:defRPr/>
              </a:pPr>
              <a:endParaRPr lang="de-DE">
                <a:solidFill>
                  <a:prstClr val="black"/>
                </a:solidFill>
                <a:latin typeface="Calibri"/>
                <a:ea typeface="+mn-ea"/>
              </a:endParaRPr>
            </a:p>
          </p:txBody>
        </p:sp>
        <p:sp>
          <p:nvSpPr>
            <p:cNvPr id="16" name="Freeform 14"/>
            <p:cNvSpPr>
              <a:spLocks/>
            </p:cNvSpPr>
            <p:nvPr/>
          </p:nvSpPr>
          <p:spPr bwMode="gray">
            <a:xfrm>
              <a:off x="4708752" y="3077749"/>
              <a:ext cx="104125" cy="481969"/>
            </a:xfrm>
            <a:custGeom>
              <a:avLst/>
              <a:gdLst/>
              <a:ahLst/>
              <a:cxnLst>
                <a:cxn ang="0">
                  <a:pos x="68" y="297"/>
                </a:cxn>
                <a:cxn ang="0">
                  <a:pos x="0" y="305"/>
                </a:cxn>
                <a:cxn ang="0">
                  <a:pos x="0" y="0"/>
                </a:cxn>
                <a:cxn ang="0">
                  <a:pos x="68" y="7"/>
                </a:cxn>
                <a:cxn ang="0">
                  <a:pos x="68" y="297"/>
                </a:cxn>
              </a:cxnLst>
              <a:rect l="0" t="0" r="r" b="b"/>
              <a:pathLst>
                <a:path w="68" h="305">
                  <a:moveTo>
                    <a:pt x="68" y="297"/>
                  </a:moveTo>
                  <a:lnTo>
                    <a:pt x="0" y="305"/>
                  </a:lnTo>
                  <a:lnTo>
                    <a:pt x="0" y="0"/>
                  </a:lnTo>
                  <a:lnTo>
                    <a:pt x="68" y="7"/>
                  </a:lnTo>
                  <a:lnTo>
                    <a:pt x="68" y="297"/>
                  </a:lnTo>
                  <a:close/>
                </a:path>
              </a:pathLst>
            </a:custGeom>
            <a:gradFill flip="none" rotWithShape="1">
              <a:gsLst>
                <a:gs pos="0">
                  <a:srgbClr val="AFAFAF"/>
                </a:gs>
                <a:gs pos="100000">
                  <a:srgbClr val="C8C8C8"/>
                </a:gs>
              </a:gsLst>
              <a:lin ang="0" scaled="1"/>
              <a:tileRect/>
            </a:gradFill>
            <a:ln w="14288" cap="flat">
              <a:noFill/>
              <a:prstDash val="solid"/>
              <a:miter lim="800000"/>
              <a:headEnd/>
              <a:tailEnd/>
            </a:ln>
          </p:spPr>
          <p:txBody>
            <a:bodyPr/>
            <a:lstStyle/>
            <a:p>
              <a:pPr eaLnBrk="1" fontAlgn="auto" hangingPunct="1">
                <a:spcBef>
                  <a:spcPts val="0"/>
                </a:spcBef>
                <a:spcAft>
                  <a:spcPts val="0"/>
                </a:spcAft>
                <a:defRPr/>
              </a:pPr>
              <a:endParaRPr lang="de-DE">
                <a:solidFill>
                  <a:prstClr val="black"/>
                </a:solidFill>
                <a:latin typeface="Calibri"/>
                <a:ea typeface="+mn-ea"/>
              </a:endParaRPr>
            </a:p>
          </p:txBody>
        </p:sp>
        <p:sp>
          <p:nvSpPr>
            <p:cNvPr id="17" name="Freeform 15"/>
            <p:cNvSpPr>
              <a:spLocks/>
            </p:cNvSpPr>
            <p:nvPr/>
          </p:nvSpPr>
          <p:spPr bwMode="gray">
            <a:xfrm>
              <a:off x="4747799" y="3136615"/>
              <a:ext cx="123649" cy="66225"/>
            </a:xfrm>
            <a:custGeom>
              <a:avLst/>
              <a:gdLst/>
              <a:ahLst/>
              <a:cxnLst>
                <a:cxn ang="0">
                  <a:pos x="33" y="0"/>
                </a:cxn>
                <a:cxn ang="0">
                  <a:pos x="10" y="0"/>
                </a:cxn>
                <a:cxn ang="0">
                  <a:pos x="5" y="0"/>
                </a:cxn>
                <a:cxn ang="0">
                  <a:pos x="5" y="17"/>
                </a:cxn>
                <a:cxn ang="0">
                  <a:pos x="10" y="17"/>
                </a:cxn>
                <a:cxn ang="0">
                  <a:pos x="33" y="17"/>
                </a:cxn>
                <a:cxn ang="0">
                  <a:pos x="33" y="0"/>
                </a:cxn>
              </a:cxnLst>
              <a:rect l="0" t="0" r="r" b="b"/>
              <a:pathLst>
                <a:path w="33" h="17">
                  <a:moveTo>
                    <a:pt x="33" y="0"/>
                  </a:moveTo>
                  <a:cubicBezTo>
                    <a:pt x="10" y="0"/>
                    <a:pt x="10" y="0"/>
                    <a:pt x="10" y="0"/>
                  </a:cubicBezTo>
                  <a:cubicBezTo>
                    <a:pt x="5" y="0"/>
                    <a:pt x="5" y="0"/>
                    <a:pt x="5" y="0"/>
                  </a:cubicBezTo>
                  <a:cubicBezTo>
                    <a:pt x="0" y="0"/>
                    <a:pt x="0" y="17"/>
                    <a:pt x="5" y="17"/>
                  </a:cubicBezTo>
                  <a:cubicBezTo>
                    <a:pt x="10" y="17"/>
                    <a:pt x="10" y="17"/>
                    <a:pt x="10" y="17"/>
                  </a:cubicBezTo>
                  <a:cubicBezTo>
                    <a:pt x="33" y="17"/>
                    <a:pt x="33" y="17"/>
                    <a:pt x="33" y="17"/>
                  </a:cubicBezTo>
                  <a:lnTo>
                    <a:pt x="33" y="0"/>
                  </a:lnTo>
                  <a:close/>
                </a:path>
              </a:pathLst>
            </a:custGeom>
            <a:gradFill flip="none" rotWithShape="1">
              <a:gsLst>
                <a:gs pos="0">
                  <a:srgbClr val="AFAFAF"/>
                </a:gs>
                <a:gs pos="100000">
                  <a:srgbClr val="C8C8C8"/>
                </a:gs>
              </a:gsLst>
              <a:lin ang="0" scaled="1"/>
              <a:tileRect/>
            </a:gradFill>
            <a:ln w="14288" cap="flat">
              <a:noFill/>
              <a:prstDash val="solid"/>
              <a:miter lim="800000"/>
              <a:headEnd/>
              <a:tailEnd/>
            </a:ln>
          </p:spPr>
          <p:txBody>
            <a:bodyPr/>
            <a:lstStyle/>
            <a:p>
              <a:pPr eaLnBrk="1" fontAlgn="auto" hangingPunct="1">
                <a:spcBef>
                  <a:spcPts val="0"/>
                </a:spcBef>
                <a:spcAft>
                  <a:spcPts val="0"/>
                </a:spcAft>
                <a:defRPr/>
              </a:pPr>
              <a:endParaRPr lang="de-DE">
                <a:solidFill>
                  <a:prstClr val="black"/>
                </a:solidFill>
                <a:latin typeface="Calibri"/>
                <a:ea typeface="+mn-ea"/>
              </a:endParaRPr>
            </a:p>
          </p:txBody>
        </p:sp>
        <p:sp>
          <p:nvSpPr>
            <p:cNvPr id="18" name="Freeform 16"/>
            <p:cNvSpPr>
              <a:spLocks/>
            </p:cNvSpPr>
            <p:nvPr/>
          </p:nvSpPr>
          <p:spPr bwMode="gray">
            <a:xfrm>
              <a:off x="4812877" y="3136615"/>
              <a:ext cx="218013" cy="66225"/>
            </a:xfrm>
            <a:custGeom>
              <a:avLst/>
              <a:gdLst/>
              <a:ahLst/>
              <a:cxnLst>
                <a:cxn ang="0">
                  <a:pos x="49" y="0"/>
                </a:cxn>
                <a:cxn ang="0">
                  <a:pos x="35" y="0"/>
                </a:cxn>
                <a:cxn ang="0">
                  <a:pos x="12" y="0"/>
                </a:cxn>
                <a:cxn ang="0">
                  <a:pos x="6" y="0"/>
                </a:cxn>
                <a:cxn ang="0">
                  <a:pos x="0" y="9"/>
                </a:cxn>
                <a:cxn ang="0">
                  <a:pos x="6" y="17"/>
                </a:cxn>
                <a:cxn ang="0">
                  <a:pos x="12" y="17"/>
                </a:cxn>
                <a:cxn ang="0">
                  <a:pos x="35" y="17"/>
                </a:cxn>
                <a:cxn ang="0">
                  <a:pos x="49" y="17"/>
                </a:cxn>
                <a:cxn ang="0">
                  <a:pos x="58" y="9"/>
                </a:cxn>
                <a:cxn ang="0">
                  <a:pos x="49" y="0"/>
                </a:cxn>
              </a:cxnLst>
              <a:rect l="0" t="0" r="r" b="b"/>
              <a:pathLst>
                <a:path w="58" h="17">
                  <a:moveTo>
                    <a:pt x="49" y="0"/>
                  </a:moveTo>
                  <a:cubicBezTo>
                    <a:pt x="35" y="0"/>
                    <a:pt x="35" y="0"/>
                    <a:pt x="35" y="0"/>
                  </a:cubicBezTo>
                  <a:cubicBezTo>
                    <a:pt x="12" y="0"/>
                    <a:pt x="12" y="0"/>
                    <a:pt x="12" y="0"/>
                  </a:cubicBezTo>
                  <a:cubicBezTo>
                    <a:pt x="6" y="0"/>
                    <a:pt x="6" y="0"/>
                    <a:pt x="6" y="0"/>
                  </a:cubicBezTo>
                  <a:cubicBezTo>
                    <a:pt x="2" y="0"/>
                    <a:pt x="0" y="4"/>
                    <a:pt x="0" y="9"/>
                  </a:cubicBezTo>
                  <a:cubicBezTo>
                    <a:pt x="0" y="13"/>
                    <a:pt x="2" y="17"/>
                    <a:pt x="6" y="17"/>
                  </a:cubicBezTo>
                  <a:cubicBezTo>
                    <a:pt x="12" y="17"/>
                    <a:pt x="12" y="17"/>
                    <a:pt x="12" y="17"/>
                  </a:cubicBezTo>
                  <a:cubicBezTo>
                    <a:pt x="35" y="17"/>
                    <a:pt x="35" y="17"/>
                    <a:pt x="35" y="17"/>
                  </a:cubicBezTo>
                  <a:cubicBezTo>
                    <a:pt x="49" y="17"/>
                    <a:pt x="49" y="17"/>
                    <a:pt x="49" y="17"/>
                  </a:cubicBezTo>
                  <a:cubicBezTo>
                    <a:pt x="54" y="17"/>
                    <a:pt x="58" y="13"/>
                    <a:pt x="58" y="9"/>
                  </a:cubicBezTo>
                  <a:cubicBezTo>
                    <a:pt x="58" y="4"/>
                    <a:pt x="54" y="0"/>
                    <a:pt x="49" y="0"/>
                  </a:cubicBezTo>
                  <a:close/>
                </a:path>
              </a:pathLst>
            </a:custGeom>
            <a:gradFill flip="none" rotWithShape="1">
              <a:gsLst>
                <a:gs pos="0">
                  <a:srgbClr val="AFAFAF"/>
                </a:gs>
                <a:gs pos="100000">
                  <a:srgbClr val="C8C8C8"/>
                </a:gs>
              </a:gsLst>
              <a:lin ang="0" scaled="1"/>
              <a:tileRect/>
            </a:gradFill>
            <a:ln w="14288" cap="flat">
              <a:noFill/>
              <a:prstDash val="solid"/>
              <a:miter lim="800000"/>
              <a:headEnd/>
              <a:tailEnd/>
            </a:ln>
          </p:spPr>
          <p:txBody>
            <a:bodyPr/>
            <a:lstStyle/>
            <a:p>
              <a:pPr eaLnBrk="1" fontAlgn="auto" hangingPunct="1">
                <a:spcBef>
                  <a:spcPts val="0"/>
                </a:spcBef>
                <a:spcAft>
                  <a:spcPts val="0"/>
                </a:spcAft>
                <a:defRPr/>
              </a:pPr>
              <a:endParaRPr lang="de-DE">
                <a:solidFill>
                  <a:prstClr val="black"/>
                </a:solidFill>
                <a:latin typeface="Calibri"/>
                <a:ea typeface="+mn-ea"/>
              </a:endParaRPr>
            </a:p>
          </p:txBody>
        </p:sp>
      </p:grpSp>
      <p:cxnSp>
        <p:nvCxnSpPr>
          <p:cNvPr id="19" name="Straight Connector 6"/>
          <p:cNvCxnSpPr/>
          <p:nvPr/>
        </p:nvCxnSpPr>
        <p:spPr>
          <a:xfrm>
            <a:off x="722312" y="736378"/>
            <a:ext cx="4427537" cy="0"/>
          </a:xfrm>
          <a:prstGeom prst="line">
            <a:avLst/>
          </a:prstGeom>
          <a:noFill/>
          <a:ln w="28575" cap="flat" cmpd="sng" algn="ctr">
            <a:solidFill>
              <a:schemeClr val="tx1">
                <a:lumMod val="50000"/>
                <a:lumOff val="50000"/>
              </a:schemeClr>
            </a:solidFill>
            <a:prstDash val="sysDot"/>
          </a:ln>
          <a:effectLst/>
        </p:spPr>
      </p:cxnSp>
      <p:cxnSp>
        <p:nvCxnSpPr>
          <p:cNvPr id="20" name="Straight Connector 7"/>
          <p:cNvCxnSpPr/>
          <p:nvPr/>
        </p:nvCxnSpPr>
        <p:spPr>
          <a:xfrm>
            <a:off x="724190" y="875507"/>
            <a:ext cx="0" cy="1547812"/>
          </a:xfrm>
          <a:prstGeom prst="line">
            <a:avLst/>
          </a:prstGeom>
          <a:noFill/>
          <a:ln w="28575" cap="flat" cmpd="sng" algn="ctr">
            <a:solidFill>
              <a:schemeClr val="tx1">
                <a:lumMod val="50000"/>
                <a:lumOff val="50000"/>
              </a:schemeClr>
            </a:solidFill>
            <a:prstDash val="sysDot"/>
          </a:ln>
          <a:effectLst/>
        </p:spPr>
      </p:cxnSp>
      <p:sp>
        <p:nvSpPr>
          <p:cNvPr id="25" name="Hộp_Văn_Bản 24"/>
          <p:cNvSpPr txBox="1"/>
          <p:nvPr/>
        </p:nvSpPr>
        <p:spPr>
          <a:xfrm>
            <a:off x="722312" y="185420"/>
            <a:ext cx="3010761" cy="523220"/>
          </a:xfrm>
          <a:prstGeom prst="rect">
            <a:avLst/>
          </a:prstGeom>
          <a:noFill/>
        </p:spPr>
        <p:txBody>
          <a:bodyPr wrap="none">
            <a:spAutoFit/>
          </a:bodyPr>
          <a:lstStyle/>
          <a:p>
            <a:pPr eaLnBrk="1" hangingPunct="1">
              <a:defRPr/>
            </a:pPr>
            <a:r>
              <a:rPr lang="en-US" sz="2800" b="1" dirty="0" smtClean="0">
                <a:solidFill>
                  <a:srgbClr val="FF0000"/>
                </a:solidFill>
              </a:rPr>
              <a:t>I. C</a:t>
            </a:r>
            <a:r>
              <a:rPr lang="vi-VN" sz="2800" b="1" dirty="0" smtClean="0">
                <a:solidFill>
                  <a:srgbClr val="FF0000"/>
                </a:solidFill>
              </a:rPr>
              <a:t>ơ</a:t>
            </a:r>
            <a:r>
              <a:rPr lang="en-US" sz="2800" b="1" dirty="0">
                <a:solidFill>
                  <a:srgbClr val="FF0000"/>
                </a:solidFill>
              </a:rPr>
              <a:t> </a:t>
            </a:r>
            <a:r>
              <a:rPr lang="en-US" sz="2800" b="1" dirty="0" err="1" smtClean="0">
                <a:solidFill>
                  <a:srgbClr val="FF0000"/>
                </a:solidFill>
              </a:rPr>
              <a:t>sở</a:t>
            </a:r>
            <a:r>
              <a:rPr lang="en-US" sz="2800" b="1" dirty="0">
                <a:solidFill>
                  <a:srgbClr val="FF0000"/>
                </a:solidFill>
              </a:rPr>
              <a:t> </a:t>
            </a:r>
            <a:r>
              <a:rPr lang="en-US" sz="2800" b="1" dirty="0" err="1" smtClean="0">
                <a:solidFill>
                  <a:srgbClr val="FF0000"/>
                </a:solidFill>
              </a:rPr>
              <a:t>pháp</a:t>
            </a:r>
            <a:r>
              <a:rPr lang="en-US" sz="2800" b="1" dirty="0">
                <a:solidFill>
                  <a:srgbClr val="FF0000"/>
                </a:solidFill>
              </a:rPr>
              <a:t> </a:t>
            </a:r>
            <a:r>
              <a:rPr lang="en-US" sz="2800" b="1" dirty="0" err="1">
                <a:solidFill>
                  <a:srgbClr val="FF0000"/>
                </a:solidFill>
              </a:rPr>
              <a:t>lý</a:t>
            </a:r>
            <a:endParaRPr lang="en-US" sz="2800" b="1" dirty="0">
              <a:solidFill>
                <a:srgbClr val="FF0000"/>
              </a:solidFill>
              <a:latin typeface="Arial" pitchFamily="34" charset="0"/>
            </a:endParaRPr>
          </a:p>
        </p:txBody>
      </p:sp>
      <p:sp>
        <p:nvSpPr>
          <p:cNvPr id="2" name="Rectangle 1"/>
          <p:cNvSpPr/>
          <p:nvPr/>
        </p:nvSpPr>
        <p:spPr>
          <a:xfrm>
            <a:off x="889499" y="898454"/>
            <a:ext cx="7067051" cy="4524315"/>
          </a:xfrm>
          <a:prstGeom prst="rect">
            <a:avLst/>
          </a:prstGeom>
        </p:spPr>
        <p:txBody>
          <a:bodyPr wrap="square">
            <a:spAutoFit/>
          </a:bodyPr>
          <a:lstStyle/>
          <a:p>
            <a:pPr marL="342900" indent="-342900" algn="just">
              <a:buFontTx/>
              <a:buChar char="-"/>
            </a:pPr>
            <a:r>
              <a:rPr lang="en-US" sz="2400" dirty="0" err="1" smtClean="0"/>
              <a:t>Văn</a:t>
            </a:r>
            <a:r>
              <a:rPr lang="en-US" sz="2400" dirty="0" smtClean="0"/>
              <a:t> </a:t>
            </a:r>
            <a:r>
              <a:rPr lang="en-US" sz="2400" dirty="0" err="1"/>
              <a:t>bản</a:t>
            </a:r>
            <a:r>
              <a:rPr lang="en-US" sz="2400" dirty="0"/>
              <a:t> </a:t>
            </a:r>
            <a:r>
              <a:rPr lang="en-US" sz="2400" dirty="0" err="1"/>
              <a:t>hợp</a:t>
            </a:r>
            <a:r>
              <a:rPr lang="en-US" sz="2400" dirty="0"/>
              <a:t> </a:t>
            </a:r>
            <a:r>
              <a:rPr lang="en-US" sz="2400" dirty="0" err="1"/>
              <a:t>nhất</a:t>
            </a:r>
            <a:r>
              <a:rPr lang="en-US" sz="2400" dirty="0"/>
              <a:t> </a:t>
            </a:r>
            <a:r>
              <a:rPr lang="en-US" sz="2400" dirty="0" err="1"/>
              <a:t>số</a:t>
            </a:r>
            <a:r>
              <a:rPr lang="en-US" sz="2400" dirty="0"/>
              <a:t> 07/VBHN-VPQH </a:t>
            </a:r>
            <a:r>
              <a:rPr lang="en-US" sz="2400" dirty="0" err="1"/>
              <a:t>ngày</a:t>
            </a:r>
            <a:r>
              <a:rPr lang="en-US" sz="2400" dirty="0"/>
              <a:t> 31 </a:t>
            </a:r>
            <a:r>
              <a:rPr lang="en-US" sz="2400" dirty="0" err="1"/>
              <a:t>tháng</a:t>
            </a:r>
            <a:r>
              <a:rPr lang="en-US" sz="2400" dirty="0"/>
              <a:t> 12 </a:t>
            </a:r>
            <a:r>
              <a:rPr lang="en-US" sz="2400" dirty="0" err="1"/>
              <a:t>năm</a:t>
            </a:r>
            <a:r>
              <a:rPr lang="en-US" sz="2400" dirty="0"/>
              <a:t> 2015 </a:t>
            </a:r>
            <a:r>
              <a:rPr lang="en-US" sz="2400" dirty="0" err="1"/>
              <a:t>của</a:t>
            </a:r>
            <a:r>
              <a:rPr lang="en-US" sz="2400" dirty="0"/>
              <a:t> </a:t>
            </a:r>
            <a:r>
              <a:rPr lang="en-US" sz="2400" dirty="0" err="1"/>
              <a:t>Quốc</a:t>
            </a:r>
            <a:r>
              <a:rPr lang="en-US" sz="2400" dirty="0"/>
              <a:t> </a:t>
            </a:r>
            <a:r>
              <a:rPr lang="en-US" sz="2400" dirty="0" err="1"/>
              <a:t>hội</a:t>
            </a:r>
            <a:r>
              <a:rPr lang="en-US" sz="2400" dirty="0"/>
              <a:t> ban </a:t>
            </a:r>
            <a:r>
              <a:rPr lang="en-US" sz="2400" dirty="0" err="1"/>
              <a:t>hành</a:t>
            </a:r>
            <a:r>
              <a:rPr lang="en-US" sz="2400" dirty="0"/>
              <a:t> </a:t>
            </a:r>
            <a:r>
              <a:rPr lang="en-US" sz="2400" dirty="0" err="1"/>
              <a:t>Luật</a:t>
            </a:r>
            <a:r>
              <a:rPr lang="en-US" sz="2400" dirty="0"/>
              <a:t> </a:t>
            </a:r>
            <a:r>
              <a:rPr lang="en-US" sz="2400" dirty="0" err="1"/>
              <a:t>quy</a:t>
            </a:r>
            <a:r>
              <a:rPr lang="en-US" sz="2400" dirty="0"/>
              <a:t> </a:t>
            </a:r>
            <a:r>
              <a:rPr lang="en-US" sz="2400" dirty="0" err="1"/>
              <a:t>định</a:t>
            </a:r>
            <a:r>
              <a:rPr lang="en-US" sz="2400" dirty="0"/>
              <a:t> </a:t>
            </a:r>
            <a:r>
              <a:rPr lang="en-US" sz="2400" dirty="0" err="1"/>
              <a:t>về</a:t>
            </a:r>
            <a:r>
              <a:rPr lang="en-US" sz="2400" dirty="0"/>
              <a:t> </a:t>
            </a:r>
            <a:r>
              <a:rPr lang="en-US" sz="2400" dirty="0" err="1"/>
              <a:t>giáo</a:t>
            </a:r>
            <a:r>
              <a:rPr lang="en-US" sz="2400" dirty="0"/>
              <a:t> </a:t>
            </a:r>
            <a:r>
              <a:rPr lang="en-US" sz="2400" dirty="0" err="1" smtClean="0"/>
              <a:t>dục</a:t>
            </a:r>
            <a:r>
              <a:rPr lang="en-US" sz="2400" dirty="0" smtClean="0"/>
              <a:t>;</a:t>
            </a:r>
          </a:p>
          <a:p>
            <a:pPr marL="342900" indent="-342900" algn="just">
              <a:buFontTx/>
              <a:buChar char="-"/>
            </a:pPr>
            <a:r>
              <a:rPr lang="vi-VN" sz="2400" dirty="0"/>
              <a:t>Văn bản hợp nhất 04/VBHN-BGDĐT năm 2015 Điều lệ trường mầm </a:t>
            </a:r>
            <a:r>
              <a:rPr lang="vi-VN" sz="2400" dirty="0" smtClean="0"/>
              <a:t>non</a:t>
            </a:r>
            <a:r>
              <a:rPr lang="en-US" sz="2400" dirty="0" smtClean="0"/>
              <a:t>;</a:t>
            </a:r>
          </a:p>
          <a:p>
            <a:pPr marL="342900" indent="-342900" algn="just">
              <a:buFontTx/>
              <a:buChar char="-"/>
            </a:pPr>
            <a:r>
              <a:rPr lang="vi-VN" sz="2400" dirty="0" smtClean="0"/>
              <a:t>Thông tư </a:t>
            </a:r>
            <a:r>
              <a:rPr lang="vi-VN" sz="2400" dirty="0"/>
              <a:t>16/2018/TT-BGDĐT ngày 03 tháng 8 năm 2018 của Bộ Giáo dục và Đào tạo quy định về tài trợ cho các cơ sở giáo dục thuộc hệ thống giáo dục quốc </a:t>
            </a:r>
            <a:r>
              <a:rPr lang="vi-VN" sz="2400" dirty="0" smtClean="0"/>
              <a:t>dân</a:t>
            </a:r>
            <a:r>
              <a:rPr lang="en-US" sz="2400" dirty="0" smtClean="0"/>
              <a:t>.</a:t>
            </a:r>
            <a:endParaRPr lang="vi-VN" sz="2400" dirty="0"/>
          </a:p>
          <a:p>
            <a:pPr marL="342900" indent="-342900" algn="just">
              <a:buFontTx/>
              <a:buChar char="-"/>
            </a:pPr>
            <a:endParaRPr lang="vi-VN" sz="2400" dirty="0"/>
          </a:p>
          <a:p>
            <a:pPr marL="342900" indent="-342900" algn="just">
              <a:buFontTx/>
              <a:buChar char="-"/>
            </a:pPr>
            <a:endParaRPr lang="en-US" sz="2400" dirty="0" smtClean="0"/>
          </a:p>
          <a:p>
            <a:pPr marL="342900" indent="-342900" algn="just">
              <a:buFontTx/>
              <a:buChar char="-"/>
            </a:pPr>
            <a:endParaRPr lang="en-US" sz="2400" b="1" dirty="0" smtClean="0"/>
          </a:p>
        </p:txBody>
      </p:sp>
    </p:spTree>
    <p:extLst>
      <p:ext uri="{BB962C8B-B14F-4D97-AF65-F5344CB8AC3E}">
        <p14:creationId xmlns="" xmlns:p14="http://schemas.microsoft.com/office/powerpoint/2010/main" val="40623576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additive="base">
                                        <p:cTn id="1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175382" y="894206"/>
          <a:ext cx="6603504" cy="4402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15"/>
          <p:cNvSpPr>
            <a:spLocks noChangeArrowheads="1"/>
          </p:cNvSpPr>
          <p:nvPr/>
        </p:nvSpPr>
        <p:spPr bwMode="auto">
          <a:xfrm>
            <a:off x="738782" y="1297830"/>
            <a:ext cx="2881313" cy="3170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000" b="1" i="1" dirty="0" err="1">
                <a:solidFill>
                  <a:schemeClr val="tx1">
                    <a:lumMod val="85000"/>
                    <a:lumOff val="15000"/>
                  </a:schemeClr>
                </a:solidFill>
                <a:latin typeface="Times New Roman" pitchFamily="18" charset="0"/>
                <a:cs typeface="Times New Roman" pitchFamily="18" charset="0"/>
              </a:rPr>
              <a:t>Sự</a:t>
            </a:r>
            <a:r>
              <a:rPr lang="en-US" sz="2000" b="1" i="1" dirty="0">
                <a:solidFill>
                  <a:schemeClr val="tx1">
                    <a:lumMod val="85000"/>
                    <a:lumOff val="15000"/>
                  </a:schemeClr>
                </a:solidFill>
                <a:latin typeface="Times New Roman" pitchFamily="18" charset="0"/>
                <a:cs typeface="Times New Roman" pitchFamily="18" charset="0"/>
              </a:rPr>
              <a:t> </a:t>
            </a:r>
            <a:r>
              <a:rPr lang="en-US" sz="2000" b="1" i="1" dirty="0" err="1">
                <a:solidFill>
                  <a:schemeClr val="tx1">
                    <a:lumMod val="85000"/>
                    <a:lumOff val="15000"/>
                  </a:schemeClr>
                </a:solidFill>
                <a:latin typeface="Times New Roman" pitchFamily="18" charset="0"/>
                <a:cs typeface="Times New Roman" pitchFamily="18" charset="0"/>
              </a:rPr>
              <a:t>phối</a:t>
            </a:r>
            <a:r>
              <a:rPr lang="en-US" sz="2000" b="1" i="1" dirty="0">
                <a:solidFill>
                  <a:schemeClr val="tx1">
                    <a:lumMod val="85000"/>
                    <a:lumOff val="15000"/>
                  </a:schemeClr>
                </a:solidFill>
                <a:latin typeface="Times New Roman" pitchFamily="18" charset="0"/>
                <a:cs typeface="Times New Roman" pitchFamily="18" charset="0"/>
              </a:rPr>
              <a:t> </a:t>
            </a:r>
            <a:r>
              <a:rPr lang="en-US" sz="2000" b="1" i="1" dirty="0" err="1">
                <a:solidFill>
                  <a:schemeClr val="tx1">
                    <a:lumMod val="85000"/>
                    <a:lumOff val="15000"/>
                  </a:schemeClr>
                </a:solidFill>
                <a:latin typeface="Times New Roman" pitchFamily="18" charset="0"/>
                <a:cs typeface="Times New Roman" pitchFamily="18" charset="0"/>
              </a:rPr>
              <a:t>hợp</a:t>
            </a:r>
            <a:r>
              <a:rPr lang="en-US" sz="2000" b="1" i="1" dirty="0">
                <a:solidFill>
                  <a:schemeClr val="tx1">
                    <a:lumMod val="85000"/>
                    <a:lumOff val="15000"/>
                  </a:schemeClr>
                </a:solidFill>
                <a:latin typeface="Times New Roman" pitchFamily="18" charset="0"/>
                <a:cs typeface="Times New Roman" pitchFamily="18" charset="0"/>
              </a:rPr>
              <a:t> </a:t>
            </a:r>
            <a:r>
              <a:rPr lang="en-US" sz="2000" b="1" i="1" dirty="0" err="1">
                <a:solidFill>
                  <a:schemeClr val="tx1">
                    <a:lumMod val="85000"/>
                    <a:lumOff val="15000"/>
                  </a:schemeClr>
                </a:solidFill>
                <a:latin typeface="Times New Roman" pitchFamily="18" charset="0"/>
                <a:cs typeface="Times New Roman" pitchFamily="18" charset="0"/>
              </a:rPr>
              <a:t>chặt</a:t>
            </a:r>
            <a:r>
              <a:rPr lang="en-US" sz="2000" b="1" i="1" dirty="0">
                <a:solidFill>
                  <a:schemeClr val="tx1">
                    <a:lumMod val="85000"/>
                    <a:lumOff val="15000"/>
                  </a:schemeClr>
                </a:solidFill>
                <a:latin typeface="Times New Roman" pitchFamily="18" charset="0"/>
                <a:cs typeface="Times New Roman" pitchFamily="18" charset="0"/>
              </a:rPr>
              <a:t> </a:t>
            </a:r>
            <a:r>
              <a:rPr lang="en-US" sz="2000" b="1" i="1" dirty="0" err="1">
                <a:solidFill>
                  <a:schemeClr val="tx1">
                    <a:lumMod val="85000"/>
                    <a:lumOff val="15000"/>
                  </a:schemeClr>
                </a:solidFill>
                <a:latin typeface="Times New Roman" pitchFamily="18" charset="0"/>
                <a:cs typeface="Times New Roman" pitchFamily="18" charset="0"/>
              </a:rPr>
              <a:t>chẽ</a:t>
            </a:r>
            <a:r>
              <a:rPr lang="en-US" sz="2000" b="1" i="1" dirty="0">
                <a:solidFill>
                  <a:schemeClr val="tx1">
                    <a:lumMod val="85000"/>
                    <a:lumOff val="15000"/>
                  </a:schemeClr>
                </a:solidFill>
                <a:latin typeface="Times New Roman" pitchFamily="18" charset="0"/>
                <a:cs typeface="Times New Roman" pitchFamily="18" charset="0"/>
              </a:rPr>
              <a:t> </a:t>
            </a:r>
            <a:r>
              <a:rPr lang="en-US" sz="2000" i="1" dirty="0" err="1">
                <a:solidFill>
                  <a:schemeClr val="tx1">
                    <a:lumMod val="85000"/>
                    <a:lumOff val="15000"/>
                  </a:schemeClr>
                </a:solidFill>
                <a:latin typeface="Times New Roman" pitchFamily="18" charset="0"/>
                <a:cs typeface="Times New Roman" pitchFamily="18" charset="0"/>
              </a:rPr>
              <a:t>của</a:t>
            </a:r>
            <a:r>
              <a:rPr lang="en-US" sz="2000" i="1" dirty="0">
                <a:solidFill>
                  <a:schemeClr val="tx1">
                    <a:lumMod val="85000"/>
                    <a:lumOff val="15000"/>
                  </a:schemeClr>
                </a:solidFill>
                <a:latin typeface="Times New Roman" pitchFamily="18" charset="0"/>
                <a:cs typeface="Times New Roman" pitchFamily="18" charset="0"/>
              </a:rPr>
              <a:t> </a:t>
            </a:r>
            <a:r>
              <a:rPr lang="vi-VN" sz="2000" i="1" dirty="0">
                <a:solidFill>
                  <a:schemeClr val="tx1">
                    <a:lumMod val="85000"/>
                    <a:lumOff val="15000"/>
                  </a:schemeClr>
                </a:solidFill>
                <a:latin typeface="Times New Roman" pitchFamily="18" charset="0"/>
                <a:cs typeface="Times New Roman" pitchFamily="18" charset="0"/>
              </a:rPr>
              <a:t>các đối tượng tham gia trong giáo dục mầm non dựa vào cộng đồng</a:t>
            </a:r>
            <a:r>
              <a:rPr lang="en-US" sz="2000" i="1" dirty="0">
                <a:solidFill>
                  <a:schemeClr val="tx1">
                    <a:lumMod val="85000"/>
                    <a:lumOff val="15000"/>
                  </a:schemeClr>
                </a:solidFill>
                <a:latin typeface="Times New Roman" pitchFamily="18" charset="0"/>
                <a:cs typeface="Times New Roman" pitchFamily="18" charset="0"/>
              </a:rPr>
              <a:t> </a:t>
            </a:r>
            <a:r>
              <a:rPr lang="vi-VN" sz="2000" i="1" dirty="0">
                <a:solidFill>
                  <a:schemeClr val="tx1">
                    <a:lumMod val="85000"/>
                    <a:lumOff val="15000"/>
                  </a:schemeClr>
                </a:solidFill>
                <a:latin typeface="Times New Roman" pitchFamily="18" charset="0"/>
                <a:cs typeface="Times New Roman" pitchFamily="18" charset="0"/>
              </a:rPr>
              <a:t>góp phần</a:t>
            </a:r>
            <a:r>
              <a:rPr lang="en-US" sz="2000" i="1" dirty="0">
                <a:solidFill>
                  <a:schemeClr val="tx1">
                    <a:lumMod val="85000"/>
                    <a:lumOff val="15000"/>
                  </a:schemeClr>
                </a:solidFill>
                <a:latin typeface="Times New Roman" pitchFamily="18" charset="0"/>
                <a:cs typeface="Times New Roman" pitchFamily="18" charset="0"/>
              </a:rPr>
              <a:t> </a:t>
            </a:r>
            <a:r>
              <a:rPr lang="vi-VN" sz="2000" i="1" dirty="0">
                <a:solidFill>
                  <a:schemeClr val="tx1">
                    <a:lumMod val="85000"/>
                    <a:lumOff val="15000"/>
                  </a:schemeClr>
                </a:solidFill>
                <a:latin typeface="Times New Roman" pitchFamily="18" charset="0"/>
                <a:cs typeface="Times New Roman" pitchFamily="18" charset="0"/>
              </a:rPr>
              <a:t>đạt mục tiêu giáo dục đề ra, muốn thực hiện được thì việc xác định được vị trí, vai trò các đối tượng tham gia là cực kỳ cần thiết.</a:t>
            </a:r>
            <a:endParaRPr lang="en-US" sz="1600" i="1" dirty="0">
              <a:solidFill>
                <a:schemeClr val="tx1">
                  <a:lumMod val="85000"/>
                  <a:lumOff val="15000"/>
                </a:schemeClr>
              </a:solidFill>
              <a:latin typeface="Times New Roman" pitchFamily="18" charset="0"/>
              <a:cs typeface="Times New Roman" pitchFamily="18" charset="0"/>
            </a:endParaRPr>
          </a:p>
        </p:txBody>
      </p:sp>
      <p:pic>
        <p:nvPicPr>
          <p:cNvPr id="47108" name="Picture 5" descr="C:\Users\Administrator\Desktop\Actions-edit-cut-icon.pn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5909160">
            <a:off x="603250" y="1271588"/>
            <a:ext cx="282575" cy="28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Hình chữ nhật góc tròn 8"/>
          <p:cNvSpPr/>
          <p:nvPr/>
        </p:nvSpPr>
        <p:spPr>
          <a:xfrm>
            <a:off x="539552" y="1052562"/>
            <a:ext cx="3279775" cy="3660775"/>
          </a:xfrm>
          <a:prstGeom prst="roundRect">
            <a:avLst/>
          </a:prstGeom>
          <a:no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_text"/>
          <p:cNvSpPr txBox="1">
            <a:spLocks/>
          </p:cNvSpPr>
          <p:nvPr/>
        </p:nvSpPr>
        <p:spPr bwMode="gray">
          <a:xfrm>
            <a:off x="987425" y="1716088"/>
            <a:ext cx="4664075" cy="1641475"/>
          </a:xfrm>
          <a:prstGeom prst="rect">
            <a:avLst/>
          </a:prstGeom>
        </p:spPr>
        <p:txBody>
          <a:bodyPr lIns="0" tIns="0" rIns="0" bIns="0" anchor="ctr"/>
          <a:lstStyle/>
          <a:p>
            <a:pPr eaLnBrk="1" fontAlgn="auto" hangingPunct="1">
              <a:lnSpc>
                <a:spcPct val="95000"/>
              </a:lnSpc>
              <a:spcBef>
                <a:spcPts val="0"/>
              </a:spcBef>
              <a:spcAft>
                <a:spcPts val="800"/>
              </a:spcAft>
              <a:defRPr/>
            </a:pPr>
            <a:endParaRPr lang="en-US" i="1" noProof="1">
              <a:solidFill>
                <a:prstClr val="black"/>
              </a:solidFill>
              <a:latin typeface="Times New Roman" pitchFamily="18" charset="0"/>
              <a:ea typeface="+mn-ea"/>
              <a:cs typeface="Times New Roman" pitchFamily="18" charset="0"/>
            </a:endParaRPr>
          </a:p>
        </p:txBody>
      </p:sp>
      <p:cxnSp>
        <p:nvCxnSpPr>
          <p:cNvPr id="19" name="Straight Connector 6"/>
          <p:cNvCxnSpPr/>
          <p:nvPr/>
        </p:nvCxnSpPr>
        <p:spPr>
          <a:xfrm>
            <a:off x="666750" y="1573213"/>
            <a:ext cx="4427538" cy="0"/>
          </a:xfrm>
          <a:prstGeom prst="line">
            <a:avLst/>
          </a:prstGeom>
          <a:noFill/>
          <a:ln w="28575" cap="flat" cmpd="sng" algn="ctr">
            <a:solidFill>
              <a:schemeClr val="tx1">
                <a:lumMod val="50000"/>
                <a:lumOff val="50000"/>
              </a:schemeClr>
            </a:solidFill>
            <a:prstDash val="sysDot"/>
          </a:ln>
          <a:effectLst/>
        </p:spPr>
      </p:cxnSp>
      <p:cxnSp>
        <p:nvCxnSpPr>
          <p:cNvPr id="20" name="Straight Connector 7"/>
          <p:cNvCxnSpPr/>
          <p:nvPr/>
        </p:nvCxnSpPr>
        <p:spPr>
          <a:xfrm>
            <a:off x="615950" y="1573213"/>
            <a:ext cx="0" cy="1547812"/>
          </a:xfrm>
          <a:prstGeom prst="line">
            <a:avLst/>
          </a:prstGeom>
          <a:noFill/>
          <a:ln w="28575" cap="flat" cmpd="sng" algn="ctr">
            <a:solidFill>
              <a:schemeClr val="tx1">
                <a:lumMod val="50000"/>
                <a:lumOff val="50000"/>
              </a:schemeClr>
            </a:solidFill>
            <a:prstDash val="sysDot"/>
          </a:ln>
          <a:effectLst/>
        </p:spPr>
      </p:cxnSp>
      <p:sp>
        <p:nvSpPr>
          <p:cNvPr id="55302" name="Rectangle 2"/>
          <p:cNvSpPr>
            <a:spLocks noChangeArrowheads="1"/>
          </p:cNvSpPr>
          <p:nvPr/>
        </p:nvSpPr>
        <p:spPr bwMode="auto">
          <a:xfrm>
            <a:off x="738188" y="1700213"/>
            <a:ext cx="7466012"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400" b="1" dirty="0" smtClean="0">
                <a:solidFill>
                  <a:srgbClr val="0066CC"/>
                </a:solidFill>
              </a:rPr>
              <a:t>2.</a:t>
            </a:r>
            <a:r>
              <a:rPr lang="vi-VN" sz="2400" b="1" dirty="0" smtClean="0">
                <a:solidFill>
                  <a:srgbClr val="0066CC"/>
                </a:solidFill>
              </a:rPr>
              <a:t>1</a:t>
            </a:r>
            <a:r>
              <a:rPr lang="vi-VN" sz="2400" b="1" dirty="0">
                <a:solidFill>
                  <a:srgbClr val="0066CC"/>
                </a:solidFill>
              </a:rPr>
              <a:t>. Khái </a:t>
            </a:r>
            <a:r>
              <a:rPr lang="vi-VN" sz="2400" b="1" dirty="0" smtClean="0">
                <a:solidFill>
                  <a:srgbClr val="0066CC"/>
                </a:solidFill>
              </a:rPr>
              <a:t>niệm</a:t>
            </a:r>
            <a:r>
              <a:rPr lang="en-US" sz="2400" b="1" dirty="0" smtClean="0">
                <a:solidFill>
                  <a:srgbClr val="0066CC"/>
                </a:solidFill>
              </a:rPr>
              <a:t>:</a:t>
            </a:r>
          </a:p>
          <a:p>
            <a:pPr algn="just"/>
            <a:r>
              <a:rPr lang="en-US" sz="2400" dirty="0" smtClean="0"/>
              <a:t>	</a:t>
            </a:r>
            <a:r>
              <a:rPr lang="vi-VN" sz="2400" dirty="0" smtClean="0"/>
              <a:t>Là hoạt </a:t>
            </a:r>
            <a:r>
              <a:rPr lang="vi-VN" sz="2400" dirty="0"/>
              <a:t>động giáo dục được tổ chức có mục đích, có kế hoạch, </a:t>
            </a:r>
            <a:r>
              <a:rPr lang="vi-VN" sz="2400" dirty="0" smtClean="0"/>
              <a:t>nội </a:t>
            </a:r>
            <a:r>
              <a:rPr lang="vi-VN" sz="2400" dirty="0"/>
              <a:t>dung và </a:t>
            </a:r>
            <a:r>
              <a:rPr lang="vi-VN" sz="2400" dirty="0" smtClean="0"/>
              <a:t>phương </a:t>
            </a:r>
            <a:r>
              <a:rPr lang="vi-VN" sz="2400" dirty="0"/>
              <a:t>pháp khoa học </a:t>
            </a:r>
            <a:r>
              <a:rPr lang="vi-VN" sz="2400" dirty="0" smtClean="0"/>
              <a:t>nhằm </a:t>
            </a:r>
            <a:r>
              <a:rPr lang="vi-VN" sz="2400" dirty="0"/>
              <a:t>giúp trẻ tích cực, chủ động tiếp nhận kiến thức, kỹ năng, </a:t>
            </a:r>
            <a:r>
              <a:rPr lang="vi-VN" sz="2400" dirty="0" smtClean="0"/>
              <a:t>kỹ xảo</a:t>
            </a:r>
            <a:r>
              <a:rPr lang="vi-VN" sz="2400" dirty="0"/>
              <a:t>, hình thành phát triển phẩm chất, năng lực phù hợp với trẻ mầm non dựa trên những điều kiện thực tế và nguồn lực đóng góp từ cộng đồng.</a:t>
            </a:r>
          </a:p>
        </p:txBody>
      </p:sp>
      <p:sp>
        <p:nvSpPr>
          <p:cNvPr id="55303" name="Hộp_Văn_Bản 24"/>
          <p:cNvSpPr txBox="1">
            <a:spLocks noChangeArrowheads="1"/>
          </p:cNvSpPr>
          <p:nvPr/>
        </p:nvSpPr>
        <p:spPr bwMode="auto">
          <a:xfrm>
            <a:off x="593725" y="188913"/>
            <a:ext cx="8234363"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vi-VN" sz="2800" b="1" dirty="0" smtClean="0">
                <a:solidFill>
                  <a:srgbClr val="0066CC"/>
                </a:solidFill>
              </a:rPr>
              <a:t>2</a:t>
            </a:r>
            <a:r>
              <a:rPr lang="vi-VN" sz="2800" b="1" dirty="0">
                <a:solidFill>
                  <a:srgbClr val="0066CC"/>
                </a:solidFill>
              </a:rPr>
              <a:t>. Những vấn đề lý luận và </a:t>
            </a:r>
            <a:r>
              <a:rPr lang="en-US" sz="2800" b="1" dirty="0" smtClean="0">
                <a:solidFill>
                  <a:srgbClr val="0066CC"/>
                </a:solidFill>
              </a:rPr>
              <a:t>h</a:t>
            </a:r>
            <a:r>
              <a:rPr lang="vi-VN" sz="2800" b="1" dirty="0" smtClean="0">
                <a:solidFill>
                  <a:srgbClr val="0066CC"/>
                </a:solidFill>
              </a:rPr>
              <a:t>ướ</a:t>
            </a:r>
            <a:r>
              <a:rPr lang="en-US" sz="2800" b="1" dirty="0" err="1" smtClean="0">
                <a:solidFill>
                  <a:srgbClr val="0066CC"/>
                </a:solidFill>
              </a:rPr>
              <a:t>ng</a:t>
            </a:r>
            <a:r>
              <a:rPr lang="en-US" sz="2800" b="1" dirty="0">
                <a:solidFill>
                  <a:srgbClr val="0066CC"/>
                </a:solidFill>
              </a:rPr>
              <a:t> </a:t>
            </a:r>
            <a:r>
              <a:rPr lang="en-US" sz="2800" b="1" dirty="0" err="1" smtClean="0">
                <a:solidFill>
                  <a:srgbClr val="0066CC"/>
                </a:solidFill>
              </a:rPr>
              <a:t>dẫn</a:t>
            </a:r>
            <a:r>
              <a:rPr lang="en-US" sz="2800" b="1" smtClean="0">
                <a:solidFill>
                  <a:srgbClr val="0066CC"/>
                </a:solidFill>
              </a:rPr>
              <a:t> </a:t>
            </a:r>
            <a:r>
              <a:rPr lang="vi-VN" sz="2800" b="1" smtClean="0">
                <a:solidFill>
                  <a:srgbClr val="0066CC"/>
                </a:solidFill>
              </a:rPr>
              <a:t>tổ </a:t>
            </a:r>
            <a:r>
              <a:rPr lang="vi-VN" sz="2800" b="1" dirty="0">
                <a:solidFill>
                  <a:srgbClr val="0066CC"/>
                </a:solidFill>
              </a:rPr>
              <a:t>chức các hoạt động giáo dục cho trẻ mầm non dựa vào cộng đồng.</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303"/>
                                        </p:tgtEl>
                                        <p:attrNameLst>
                                          <p:attrName>style.visibility</p:attrName>
                                        </p:attrNameLst>
                                      </p:cBhvr>
                                      <p:to>
                                        <p:strVal val="visible"/>
                                      </p:to>
                                    </p:set>
                                    <p:animEffect transition="in" filter="fade">
                                      <p:cBhvr>
                                        <p:cTn id="7" dur="1000"/>
                                        <p:tgtEl>
                                          <p:spTgt spid="55303"/>
                                        </p:tgtEl>
                                      </p:cBhvr>
                                    </p:animEffect>
                                    <p:anim calcmode="lin" valueType="num">
                                      <p:cBhvr>
                                        <p:cTn id="8" dur="1000" fill="hold"/>
                                        <p:tgtEl>
                                          <p:spTgt spid="55303"/>
                                        </p:tgtEl>
                                        <p:attrNameLst>
                                          <p:attrName>ppt_x</p:attrName>
                                        </p:attrNameLst>
                                      </p:cBhvr>
                                      <p:tavLst>
                                        <p:tav tm="0">
                                          <p:val>
                                            <p:strVal val="#ppt_x"/>
                                          </p:val>
                                        </p:tav>
                                        <p:tav tm="100000">
                                          <p:val>
                                            <p:strVal val="#ppt_x"/>
                                          </p:val>
                                        </p:tav>
                                      </p:tavLst>
                                    </p:anim>
                                    <p:anim calcmode="lin" valueType="num">
                                      <p:cBhvr>
                                        <p:cTn id="9" dur="1000" fill="hold"/>
                                        <p:tgtEl>
                                          <p:spTgt spid="553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5302">
                                            <p:txEl>
                                              <p:pRg st="0" end="0"/>
                                            </p:txEl>
                                          </p:spTgt>
                                        </p:tgtEl>
                                        <p:attrNameLst>
                                          <p:attrName>style.visibility</p:attrName>
                                        </p:attrNameLst>
                                      </p:cBhvr>
                                      <p:to>
                                        <p:strVal val="visible"/>
                                      </p:to>
                                    </p:set>
                                    <p:anim calcmode="lin" valueType="num">
                                      <p:cBhvr additive="base">
                                        <p:cTn id="14" dur="500" fill="hold"/>
                                        <p:tgtEl>
                                          <p:spTgt spid="5530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53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5302">
                                            <p:txEl>
                                              <p:pRg st="1" end="1"/>
                                            </p:txEl>
                                          </p:spTgt>
                                        </p:tgtEl>
                                        <p:attrNameLst>
                                          <p:attrName>style.visibility</p:attrName>
                                        </p:attrNameLst>
                                      </p:cBhvr>
                                      <p:to>
                                        <p:strVal val="visible"/>
                                      </p:to>
                                    </p:set>
                                    <p:animEffect transition="in" filter="wipe(down)">
                                      <p:cBhvr>
                                        <p:cTn id="20" dur="500"/>
                                        <p:tgtEl>
                                          <p:spTgt spid="5530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_text"/>
          <p:cNvSpPr txBox="1">
            <a:spLocks/>
          </p:cNvSpPr>
          <p:nvPr/>
        </p:nvSpPr>
        <p:spPr bwMode="gray">
          <a:xfrm>
            <a:off x="987425" y="1716088"/>
            <a:ext cx="4664075" cy="1641475"/>
          </a:xfrm>
          <a:prstGeom prst="rect">
            <a:avLst/>
          </a:prstGeom>
        </p:spPr>
        <p:txBody>
          <a:bodyPr lIns="0" tIns="0" rIns="0" bIns="0" anchor="ctr"/>
          <a:lstStyle/>
          <a:p>
            <a:pPr eaLnBrk="1" fontAlgn="auto" hangingPunct="1">
              <a:lnSpc>
                <a:spcPct val="95000"/>
              </a:lnSpc>
              <a:spcBef>
                <a:spcPts val="0"/>
              </a:spcBef>
              <a:spcAft>
                <a:spcPts val="800"/>
              </a:spcAft>
              <a:defRPr/>
            </a:pPr>
            <a:endParaRPr lang="en-US" i="1" noProof="1">
              <a:solidFill>
                <a:prstClr val="black"/>
              </a:solidFill>
              <a:latin typeface="Times New Roman" pitchFamily="18" charset="0"/>
              <a:ea typeface="+mn-ea"/>
              <a:cs typeface="Times New Roman" pitchFamily="18" charset="0"/>
            </a:endParaRPr>
          </a:p>
        </p:txBody>
      </p:sp>
      <p:cxnSp>
        <p:nvCxnSpPr>
          <p:cNvPr id="19" name="Straight Connector 6"/>
          <p:cNvCxnSpPr/>
          <p:nvPr/>
        </p:nvCxnSpPr>
        <p:spPr>
          <a:xfrm>
            <a:off x="666750" y="1176338"/>
            <a:ext cx="4427538" cy="0"/>
          </a:xfrm>
          <a:prstGeom prst="line">
            <a:avLst/>
          </a:prstGeom>
          <a:noFill/>
          <a:ln w="28575" cap="flat" cmpd="sng" algn="ctr">
            <a:solidFill>
              <a:schemeClr val="tx1">
                <a:lumMod val="50000"/>
                <a:lumOff val="50000"/>
              </a:schemeClr>
            </a:solidFill>
            <a:prstDash val="sysDot"/>
          </a:ln>
          <a:effectLst/>
        </p:spPr>
      </p:cxnSp>
      <p:cxnSp>
        <p:nvCxnSpPr>
          <p:cNvPr id="20" name="Straight Connector 7"/>
          <p:cNvCxnSpPr/>
          <p:nvPr/>
        </p:nvCxnSpPr>
        <p:spPr>
          <a:xfrm>
            <a:off x="654050" y="1176338"/>
            <a:ext cx="0" cy="1547812"/>
          </a:xfrm>
          <a:prstGeom prst="line">
            <a:avLst/>
          </a:prstGeom>
          <a:noFill/>
          <a:ln w="28575" cap="flat" cmpd="sng" algn="ctr">
            <a:solidFill>
              <a:schemeClr val="tx1">
                <a:lumMod val="50000"/>
                <a:lumOff val="50000"/>
              </a:schemeClr>
            </a:solidFill>
            <a:prstDash val="sysDot"/>
          </a:ln>
          <a:effectLst/>
        </p:spPr>
      </p:cxnSp>
      <p:sp>
        <p:nvSpPr>
          <p:cNvPr id="56325" name="Rectangle 2"/>
          <p:cNvSpPr>
            <a:spLocks noChangeArrowheads="1"/>
          </p:cNvSpPr>
          <p:nvPr/>
        </p:nvSpPr>
        <p:spPr bwMode="auto">
          <a:xfrm>
            <a:off x="661988" y="1581150"/>
            <a:ext cx="746601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vi-VN" sz="2400"/>
          </a:p>
        </p:txBody>
      </p:sp>
      <p:sp>
        <p:nvSpPr>
          <p:cNvPr id="56326" name="Rectangle 1"/>
          <p:cNvSpPr>
            <a:spLocks noChangeArrowheads="1"/>
          </p:cNvSpPr>
          <p:nvPr/>
        </p:nvSpPr>
        <p:spPr bwMode="auto">
          <a:xfrm>
            <a:off x="806450" y="1341438"/>
            <a:ext cx="7848600"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2400" dirty="0" smtClean="0"/>
              <a:t>- </a:t>
            </a:r>
            <a:r>
              <a:rPr lang="en-US" sz="2400" dirty="0" err="1" smtClean="0"/>
              <a:t>Giúp</a:t>
            </a:r>
            <a:r>
              <a:rPr lang="en-US" sz="2400" dirty="0" smtClean="0"/>
              <a:t> </a:t>
            </a:r>
            <a:r>
              <a:rPr lang="en-US" sz="2400" dirty="0" err="1" smtClean="0"/>
              <a:t>trẻ</a:t>
            </a:r>
            <a:r>
              <a:rPr lang="en-US" sz="2400" dirty="0" smtClean="0"/>
              <a:t> </a:t>
            </a:r>
            <a:r>
              <a:rPr lang="en-US" sz="2400" dirty="0" err="1"/>
              <a:t>tìm</a:t>
            </a:r>
            <a:r>
              <a:rPr lang="en-US" sz="2400" dirty="0"/>
              <a:t> </a:t>
            </a:r>
            <a:r>
              <a:rPr lang="en-US" sz="2400" dirty="0" err="1"/>
              <a:t>hiểu</a:t>
            </a:r>
            <a:r>
              <a:rPr lang="en-US" sz="2400" dirty="0"/>
              <a:t>, </a:t>
            </a:r>
            <a:r>
              <a:rPr lang="en-US" sz="2400" dirty="0" err="1"/>
              <a:t>khám</a:t>
            </a:r>
            <a:r>
              <a:rPr lang="en-US" sz="2400" dirty="0"/>
              <a:t> </a:t>
            </a:r>
            <a:r>
              <a:rPr lang="en-US" sz="2400" dirty="0" err="1"/>
              <a:t>phá</a:t>
            </a:r>
            <a:r>
              <a:rPr lang="en-US" sz="2400" dirty="0"/>
              <a:t>, </a:t>
            </a:r>
            <a:r>
              <a:rPr lang="en-US" sz="2400" dirty="0" err="1"/>
              <a:t>thực</a:t>
            </a:r>
            <a:r>
              <a:rPr lang="en-US" sz="2400" dirty="0"/>
              <a:t> </a:t>
            </a:r>
            <a:r>
              <a:rPr lang="en-US" sz="2400" dirty="0" err="1"/>
              <a:t>hành</a:t>
            </a:r>
            <a:r>
              <a:rPr lang="en-US" sz="2400" dirty="0"/>
              <a:t> </a:t>
            </a:r>
            <a:r>
              <a:rPr lang="en-US" sz="2400" dirty="0" err="1"/>
              <a:t>rèn</a:t>
            </a:r>
            <a:r>
              <a:rPr lang="en-US" sz="2400" dirty="0"/>
              <a:t> </a:t>
            </a:r>
            <a:r>
              <a:rPr lang="en-US" sz="2400" dirty="0" err="1"/>
              <a:t>luyện</a:t>
            </a:r>
            <a:r>
              <a:rPr lang="en-US" sz="2400" dirty="0"/>
              <a:t> </a:t>
            </a:r>
            <a:r>
              <a:rPr lang="en-US" sz="2400" dirty="0" err="1" smtClean="0"/>
              <a:t>và</a:t>
            </a:r>
            <a:r>
              <a:rPr lang="en-US" sz="2400" dirty="0" smtClean="0"/>
              <a:t> </a:t>
            </a:r>
            <a:r>
              <a:rPr lang="en-US" sz="2400" dirty="0" err="1"/>
              <a:t>hình</a:t>
            </a:r>
            <a:r>
              <a:rPr lang="en-US" sz="2400" dirty="0"/>
              <a:t> </a:t>
            </a:r>
            <a:r>
              <a:rPr lang="en-US" sz="2400" dirty="0" err="1"/>
              <a:t>thành</a:t>
            </a:r>
            <a:r>
              <a:rPr lang="en-US" sz="2400" dirty="0"/>
              <a:t> </a:t>
            </a:r>
            <a:r>
              <a:rPr lang="en-US" sz="2400" dirty="0" err="1"/>
              <a:t>thái</a:t>
            </a:r>
            <a:r>
              <a:rPr lang="en-US" sz="2400" dirty="0"/>
              <a:t> </a:t>
            </a:r>
            <a:r>
              <a:rPr lang="en-US" sz="2400" dirty="0" err="1"/>
              <a:t>độ</a:t>
            </a:r>
            <a:r>
              <a:rPr lang="en-US" sz="2400" dirty="0"/>
              <a:t> </a:t>
            </a:r>
            <a:r>
              <a:rPr lang="en-US" sz="2400" dirty="0" err="1"/>
              <a:t>phù</a:t>
            </a:r>
            <a:r>
              <a:rPr lang="en-US" sz="2400" dirty="0"/>
              <a:t> </a:t>
            </a:r>
            <a:r>
              <a:rPr lang="en-US" sz="2400" dirty="0" err="1"/>
              <a:t>hợp</a:t>
            </a:r>
            <a:r>
              <a:rPr lang="en-US" sz="2400" dirty="0"/>
              <a:t> </a:t>
            </a:r>
            <a:r>
              <a:rPr lang="en-US" sz="2400" dirty="0" err="1"/>
              <a:t>với</a:t>
            </a:r>
            <a:r>
              <a:rPr lang="en-US" sz="2400" dirty="0"/>
              <a:t> </a:t>
            </a:r>
            <a:r>
              <a:rPr lang="en-US" sz="2400" dirty="0" err="1"/>
              <a:t>bối</a:t>
            </a:r>
            <a:r>
              <a:rPr lang="en-US" sz="2400" dirty="0"/>
              <a:t> </a:t>
            </a:r>
            <a:r>
              <a:rPr lang="en-US" sz="2400" dirty="0" err="1"/>
              <a:t>cảnh</a:t>
            </a:r>
            <a:r>
              <a:rPr lang="en-US" sz="2400" dirty="0"/>
              <a:t> </a:t>
            </a:r>
            <a:r>
              <a:rPr lang="en-US" sz="2400" dirty="0" err="1"/>
              <a:t>sống</a:t>
            </a:r>
            <a:r>
              <a:rPr lang="en-US" sz="2400" dirty="0"/>
              <a:t> </a:t>
            </a:r>
            <a:r>
              <a:rPr lang="en-US" sz="2400" dirty="0" err="1"/>
              <a:t>thực</a:t>
            </a:r>
            <a:r>
              <a:rPr lang="en-US" sz="2400" dirty="0"/>
              <a:t> </a:t>
            </a:r>
            <a:r>
              <a:rPr lang="en-US" sz="2400" dirty="0" err="1" smtClean="0"/>
              <a:t>tiễn</a:t>
            </a:r>
            <a:r>
              <a:rPr lang="en-US" sz="2400" dirty="0" smtClean="0"/>
              <a:t>.</a:t>
            </a:r>
          </a:p>
          <a:p>
            <a:pPr algn="just"/>
            <a:r>
              <a:rPr lang="en-US" sz="2400" dirty="0"/>
              <a:t>-</a:t>
            </a:r>
            <a:r>
              <a:rPr lang="en-US" sz="2400" dirty="0" smtClean="0"/>
              <a:t> </a:t>
            </a:r>
            <a:r>
              <a:rPr lang="en-US" sz="2400" dirty="0" err="1" smtClean="0"/>
              <a:t>Góp</a:t>
            </a:r>
            <a:r>
              <a:rPr lang="en-US" sz="2400" dirty="0" smtClean="0"/>
              <a:t> </a:t>
            </a:r>
            <a:r>
              <a:rPr lang="en-US" sz="2400" dirty="0" err="1" smtClean="0"/>
              <a:t>phần</a:t>
            </a:r>
            <a:r>
              <a:rPr lang="en-US" sz="2400" dirty="0" smtClean="0"/>
              <a:t> </a:t>
            </a:r>
            <a:r>
              <a:rPr lang="en-US" sz="2400" dirty="0" err="1"/>
              <a:t>giảm</a:t>
            </a:r>
            <a:r>
              <a:rPr lang="en-US" sz="2400" dirty="0"/>
              <a:t> chi </a:t>
            </a:r>
            <a:r>
              <a:rPr lang="en-US" sz="2400" dirty="0" err="1"/>
              <a:t>phí</a:t>
            </a:r>
            <a:r>
              <a:rPr lang="en-US" sz="2400" dirty="0"/>
              <a:t> </a:t>
            </a:r>
            <a:r>
              <a:rPr lang="en-US" sz="2400" dirty="0" err="1"/>
              <a:t>và</a:t>
            </a:r>
            <a:r>
              <a:rPr lang="en-US" sz="2400" dirty="0"/>
              <a:t> </a:t>
            </a:r>
            <a:r>
              <a:rPr lang="en-US" sz="2400" dirty="0" err="1"/>
              <a:t>nâng</a:t>
            </a:r>
            <a:r>
              <a:rPr lang="en-US" sz="2400" dirty="0"/>
              <a:t> </a:t>
            </a:r>
            <a:r>
              <a:rPr lang="en-US" sz="2400" dirty="0" err="1"/>
              <a:t>cao</a:t>
            </a:r>
            <a:r>
              <a:rPr lang="en-US" sz="2400" dirty="0"/>
              <a:t> </a:t>
            </a:r>
            <a:r>
              <a:rPr lang="en-US" sz="2400" dirty="0" err="1"/>
              <a:t>chất</a:t>
            </a:r>
            <a:r>
              <a:rPr lang="en-US" sz="2400" dirty="0"/>
              <a:t> </a:t>
            </a:r>
            <a:r>
              <a:rPr lang="en-US" sz="2400" dirty="0" err="1"/>
              <a:t>lượng</a:t>
            </a:r>
            <a:r>
              <a:rPr lang="en-US" sz="2400" dirty="0"/>
              <a:t> </a:t>
            </a:r>
            <a:r>
              <a:rPr lang="en-US" sz="2400" dirty="0" err="1" smtClean="0"/>
              <a:t>giáo</a:t>
            </a:r>
            <a:r>
              <a:rPr lang="en-US" sz="2400" dirty="0" smtClean="0"/>
              <a:t> </a:t>
            </a:r>
            <a:r>
              <a:rPr lang="en-US" sz="2400" dirty="0" err="1" smtClean="0"/>
              <a:t>dục</a:t>
            </a:r>
            <a:r>
              <a:rPr lang="en-US" sz="2400" dirty="0" smtClean="0"/>
              <a:t>.</a:t>
            </a:r>
          </a:p>
          <a:p>
            <a:pPr algn="just"/>
            <a:r>
              <a:rPr lang="en-US" sz="2400" dirty="0" smtClean="0"/>
              <a:t>- </a:t>
            </a:r>
            <a:r>
              <a:rPr lang="en-US" sz="2400" dirty="0" err="1" smtClean="0"/>
              <a:t>Nhằm</a:t>
            </a:r>
            <a:r>
              <a:rPr lang="en-US" sz="2400" dirty="0" smtClean="0"/>
              <a:t> </a:t>
            </a:r>
            <a:r>
              <a:rPr lang="en-US" sz="2400" dirty="0" err="1"/>
              <a:t>phát</a:t>
            </a:r>
            <a:r>
              <a:rPr lang="en-US" sz="2400" dirty="0"/>
              <a:t> </a:t>
            </a:r>
            <a:r>
              <a:rPr lang="en-US" sz="2400" dirty="0" err="1"/>
              <a:t>triển</a:t>
            </a:r>
            <a:r>
              <a:rPr lang="en-US" sz="2400" dirty="0"/>
              <a:t> </a:t>
            </a:r>
            <a:r>
              <a:rPr lang="en-US" sz="2400" dirty="0" err="1"/>
              <a:t>cộng</a:t>
            </a:r>
            <a:r>
              <a:rPr lang="en-US" sz="2400" dirty="0"/>
              <a:t> </a:t>
            </a:r>
            <a:r>
              <a:rPr lang="en-US" sz="2400" dirty="0" err="1" smtClean="0"/>
              <a:t>đồng</a:t>
            </a:r>
            <a:r>
              <a:rPr lang="en-US" sz="2400" dirty="0" smtClean="0"/>
              <a:t>. </a:t>
            </a:r>
          </a:p>
          <a:p>
            <a:pPr algn="just"/>
            <a:r>
              <a:rPr lang="en-US" sz="2400" dirty="0" smtClean="0"/>
              <a:t>- </a:t>
            </a:r>
            <a:r>
              <a:rPr lang="en-US" sz="2400" dirty="0" err="1"/>
              <a:t>Tạo</a:t>
            </a:r>
            <a:r>
              <a:rPr lang="en-US" sz="2400" dirty="0"/>
              <a:t> </a:t>
            </a:r>
            <a:r>
              <a:rPr lang="en-US" sz="2400" dirty="0" err="1"/>
              <a:t>được</a:t>
            </a:r>
            <a:r>
              <a:rPr lang="en-US" sz="2400" dirty="0"/>
              <a:t> </a:t>
            </a:r>
            <a:r>
              <a:rPr lang="en-US" sz="2400" dirty="0" err="1"/>
              <a:t>mối</a:t>
            </a:r>
            <a:r>
              <a:rPr lang="en-US" sz="2400" dirty="0"/>
              <a:t> </a:t>
            </a:r>
            <a:r>
              <a:rPr lang="en-US" sz="2400" dirty="0" err="1"/>
              <a:t>liên</a:t>
            </a:r>
            <a:r>
              <a:rPr lang="en-US" sz="2400" dirty="0"/>
              <a:t> </a:t>
            </a:r>
            <a:r>
              <a:rPr lang="en-US" sz="2400" dirty="0" err="1"/>
              <a:t>hệ</a:t>
            </a:r>
            <a:r>
              <a:rPr lang="en-US" sz="2400" dirty="0"/>
              <a:t> </a:t>
            </a:r>
            <a:r>
              <a:rPr lang="en-US" sz="2400" dirty="0" err="1"/>
              <a:t>gắn</a:t>
            </a:r>
            <a:r>
              <a:rPr lang="en-US" sz="2400" dirty="0"/>
              <a:t> </a:t>
            </a:r>
            <a:r>
              <a:rPr lang="en-US" sz="2400" dirty="0" err="1"/>
              <a:t>bó</a:t>
            </a:r>
            <a:r>
              <a:rPr lang="en-US" sz="2400" dirty="0"/>
              <a:t> </a:t>
            </a:r>
            <a:r>
              <a:rPr lang="en-US" sz="2400" dirty="0" err="1"/>
              <a:t>giữa</a:t>
            </a:r>
            <a:r>
              <a:rPr lang="en-US" sz="2400" dirty="0"/>
              <a:t> </a:t>
            </a:r>
            <a:r>
              <a:rPr lang="en-US" sz="2400" dirty="0" err="1"/>
              <a:t>công</a:t>
            </a:r>
            <a:r>
              <a:rPr lang="en-US" sz="2400" dirty="0"/>
              <a:t> </a:t>
            </a:r>
            <a:r>
              <a:rPr lang="en-US" sz="2400" dirty="0" err="1"/>
              <a:t>tác</a:t>
            </a:r>
            <a:r>
              <a:rPr lang="en-US" sz="2400" dirty="0"/>
              <a:t> </a:t>
            </a:r>
            <a:r>
              <a:rPr lang="en-US" sz="2400" dirty="0" err="1"/>
              <a:t>giáo</a:t>
            </a:r>
            <a:r>
              <a:rPr lang="en-US" sz="2400" dirty="0"/>
              <a:t> </a:t>
            </a:r>
            <a:r>
              <a:rPr lang="en-US" sz="2400" dirty="0" err="1"/>
              <a:t>dục</a:t>
            </a:r>
            <a:r>
              <a:rPr lang="en-US" sz="2400" dirty="0"/>
              <a:t> </a:t>
            </a:r>
            <a:r>
              <a:rPr lang="en-US" sz="2400" dirty="0" err="1"/>
              <a:t>và</a:t>
            </a:r>
            <a:r>
              <a:rPr lang="en-US" sz="2400" dirty="0"/>
              <a:t> </a:t>
            </a:r>
            <a:r>
              <a:rPr lang="en-US" sz="2400" dirty="0" err="1"/>
              <a:t>các</a:t>
            </a:r>
            <a:r>
              <a:rPr lang="en-US" sz="2400" dirty="0"/>
              <a:t> </a:t>
            </a:r>
            <a:r>
              <a:rPr lang="en-US" sz="2400" dirty="0" err="1"/>
              <a:t>công</a:t>
            </a:r>
            <a:r>
              <a:rPr lang="en-US" sz="2400" dirty="0"/>
              <a:t> </a:t>
            </a:r>
            <a:r>
              <a:rPr lang="en-US" sz="2400" dirty="0" err="1"/>
              <a:t>tác</a:t>
            </a:r>
            <a:r>
              <a:rPr lang="en-US" sz="2400" dirty="0"/>
              <a:t> </a:t>
            </a:r>
            <a:r>
              <a:rPr lang="en-US" sz="2400" dirty="0" err="1"/>
              <a:t>xã</a:t>
            </a:r>
            <a:r>
              <a:rPr lang="en-US" sz="2400" dirty="0"/>
              <a:t> </a:t>
            </a:r>
            <a:r>
              <a:rPr lang="en-US" sz="2400" dirty="0" err="1"/>
              <a:t>hội</a:t>
            </a:r>
            <a:r>
              <a:rPr lang="en-US" sz="2400" dirty="0"/>
              <a:t> </a:t>
            </a:r>
            <a:r>
              <a:rPr lang="en-US" sz="2400" dirty="0" err="1" smtClean="0"/>
              <a:t>khác</a:t>
            </a:r>
            <a:r>
              <a:rPr lang="en-US" sz="2400" dirty="0" smtClean="0"/>
              <a:t>.</a:t>
            </a:r>
            <a:endParaRPr lang="en-US" sz="2400" dirty="0"/>
          </a:p>
          <a:p>
            <a:pPr algn="just"/>
            <a:endParaRPr lang="en-US" sz="2400" dirty="0"/>
          </a:p>
        </p:txBody>
      </p:sp>
      <p:sp>
        <p:nvSpPr>
          <p:cNvPr id="56327" name="Rectangle 3"/>
          <p:cNvSpPr>
            <a:spLocks noChangeArrowheads="1"/>
          </p:cNvSpPr>
          <p:nvPr/>
        </p:nvSpPr>
        <p:spPr bwMode="auto">
          <a:xfrm>
            <a:off x="806450" y="333375"/>
            <a:ext cx="78486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400" b="1" dirty="0" smtClean="0">
                <a:solidFill>
                  <a:srgbClr val="0066CC"/>
                </a:solidFill>
              </a:rPr>
              <a:t>2.2</a:t>
            </a:r>
            <a:r>
              <a:rPr lang="en-US" sz="2400" b="1" dirty="0">
                <a:solidFill>
                  <a:srgbClr val="0066CC"/>
                </a:solidFill>
              </a:rPr>
              <a:t>. </a:t>
            </a:r>
            <a:r>
              <a:rPr lang="en-US" sz="2400" b="1" dirty="0" err="1">
                <a:solidFill>
                  <a:srgbClr val="0066CC"/>
                </a:solidFill>
              </a:rPr>
              <a:t>Mục</a:t>
            </a:r>
            <a:r>
              <a:rPr lang="en-US" sz="2400" b="1" dirty="0">
                <a:solidFill>
                  <a:srgbClr val="0066CC"/>
                </a:solidFill>
              </a:rPr>
              <a:t> </a:t>
            </a:r>
            <a:r>
              <a:rPr lang="en-US" sz="2400" b="1" dirty="0" err="1">
                <a:solidFill>
                  <a:srgbClr val="0066CC"/>
                </a:solidFill>
              </a:rPr>
              <a:t>đích</a:t>
            </a:r>
            <a:r>
              <a:rPr lang="en-US" sz="2400" b="1" dirty="0">
                <a:solidFill>
                  <a:srgbClr val="0066CC"/>
                </a:solidFill>
              </a:rPr>
              <a:t> </a:t>
            </a:r>
            <a:r>
              <a:rPr lang="en-US" sz="2400" b="1" dirty="0" err="1">
                <a:solidFill>
                  <a:srgbClr val="0066CC"/>
                </a:solidFill>
              </a:rPr>
              <a:t>của</a:t>
            </a:r>
            <a:r>
              <a:rPr lang="en-US" sz="2400" b="1" dirty="0">
                <a:solidFill>
                  <a:srgbClr val="0066CC"/>
                </a:solidFill>
              </a:rPr>
              <a:t> </a:t>
            </a:r>
            <a:r>
              <a:rPr lang="en-US" sz="2400" b="1" dirty="0" err="1">
                <a:solidFill>
                  <a:srgbClr val="0066CC"/>
                </a:solidFill>
              </a:rPr>
              <a:t>việc</a:t>
            </a:r>
            <a:r>
              <a:rPr lang="en-US" sz="2400" b="1" dirty="0">
                <a:solidFill>
                  <a:srgbClr val="0066CC"/>
                </a:solidFill>
              </a:rPr>
              <a:t> </a:t>
            </a:r>
            <a:r>
              <a:rPr lang="en-US" sz="2400" b="1" dirty="0" err="1">
                <a:solidFill>
                  <a:srgbClr val="0066CC"/>
                </a:solidFill>
              </a:rPr>
              <a:t>tổ</a:t>
            </a:r>
            <a:r>
              <a:rPr lang="en-US" sz="2400" b="1" dirty="0">
                <a:solidFill>
                  <a:srgbClr val="0066CC"/>
                </a:solidFill>
              </a:rPr>
              <a:t> </a:t>
            </a:r>
            <a:r>
              <a:rPr lang="en-US" sz="2400" b="1" dirty="0" err="1">
                <a:solidFill>
                  <a:srgbClr val="0066CC"/>
                </a:solidFill>
              </a:rPr>
              <a:t>chức</a:t>
            </a:r>
            <a:r>
              <a:rPr lang="en-US" sz="2400" b="1" dirty="0">
                <a:solidFill>
                  <a:srgbClr val="0066CC"/>
                </a:solidFill>
              </a:rPr>
              <a:t> </a:t>
            </a:r>
            <a:r>
              <a:rPr lang="en-US" sz="2400" b="1" dirty="0" err="1">
                <a:solidFill>
                  <a:srgbClr val="0066CC"/>
                </a:solidFill>
              </a:rPr>
              <a:t>hoạt</a:t>
            </a:r>
            <a:r>
              <a:rPr lang="en-US" sz="2400" b="1" dirty="0">
                <a:solidFill>
                  <a:srgbClr val="0066CC"/>
                </a:solidFill>
              </a:rPr>
              <a:t> </a:t>
            </a:r>
            <a:r>
              <a:rPr lang="en-US" sz="2400" b="1" dirty="0" err="1">
                <a:solidFill>
                  <a:srgbClr val="0066CC"/>
                </a:solidFill>
              </a:rPr>
              <a:t>động</a:t>
            </a:r>
            <a:r>
              <a:rPr lang="en-US" sz="2400" b="1" dirty="0">
                <a:solidFill>
                  <a:srgbClr val="0066CC"/>
                </a:solidFill>
              </a:rPr>
              <a:t> </a:t>
            </a:r>
            <a:r>
              <a:rPr lang="en-US" sz="2400" b="1" dirty="0" err="1">
                <a:solidFill>
                  <a:srgbClr val="0066CC"/>
                </a:solidFill>
              </a:rPr>
              <a:t>giáo</a:t>
            </a:r>
            <a:r>
              <a:rPr lang="en-US" sz="2400" b="1" dirty="0">
                <a:solidFill>
                  <a:srgbClr val="0066CC"/>
                </a:solidFill>
              </a:rPr>
              <a:t> </a:t>
            </a:r>
            <a:r>
              <a:rPr lang="en-US" sz="2400" b="1" dirty="0" err="1">
                <a:solidFill>
                  <a:srgbClr val="0066CC"/>
                </a:solidFill>
              </a:rPr>
              <a:t>dục</a:t>
            </a:r>
            <a:r>
              <a:rPr lang="en-US" sz="2400" b="1" dirty="0">
                <a:solidFill>
                  <a:srgbClr val="0066CC"/>
                </a:solidFill>
              </a:rPr>
              <a:t> </a:t>
            </a:r>
            <a:r>
              <a:rPr lang="en-US" sz="2400" b="1" dirty="0" err="1">
                <a:solidFill>
                  <a:srgbClr val="0066CC"/>
                </a:solidFill>
              </a:rPr>
              <a:t>cho</a:t>
            </a:r>
            <a:r>
              <a:rPr lang="en-US" sz="2400" b="1" dirty="0">
                <a:solidFill>
                  <a:srgbClr val="0066CC"/>
                </a:solidFill>
              </a:rPr>
              <a:t> </a:t>
            </a:r>
            <a:r>
              <a:rPr lang="en-US" sz="2400" b="1" dirty="0" err="1">
                <a:solidFill>
                  <a:srgbClr val="0066CC"/>
                </a:solidFill>
              </a:rPr>
              <a:t>trẻ</a:t>
            </a:r>
            <a:r>
              <a:rPr lang="en-US" sz="2400" b="1" dirty="0">
                <a:solidFill>
                  <a:srgbClr val="0066CC"/>
                </a:solidFill>
              </a:rPr>
              <a:t> </a:t>
            </a:r>
            <a:r>
              <a:rPr lang="en-US" sz="2400" b="1" dirty="0" err="1">
                <a:solidFill>
                  <a:srgbClr val="0066CC"/>
                </a:solidFill>
              </a:rPr>
              <a:t>mầm</a:t>
            </a:r>
            <a:r>
              <a:rPr lang="en-US" sz="2400" b="1" dirty="0">
                <a:solidFill>
                  <a:srgbClr val="0066CC"/>
                </a:solidFill>
              </a:rPr>
              <a:t> non </a:t>
            </a:r>
            <a:r>
              <a:rPr lang="en-US" sz="2400" b="1" dirty="0" err="1">
                <a:solidFill>
                  <a:srgbClr val="0066CC"/>
                </a:solidFill>
              </a:rPr>
              <a:t>dựa</a:t>
            </a:r>
            <a:r>
              <a:rPr lang="en-US" sz="2400" b="1" dirty="0">
                <a:solidFill>
                  <a:srgbClr val="0066CC"/>
                </a:solidFill>
              </a:rPr>
              <a:t> </a:t>
            </a:r>
            <a:r>
              <a:rPr lang="en-US" sz="2400" b="1" dirty="0" err="1">
                <a:solidFill>
                  <a:srgbClr val="0066CC"/>
                </a:solidFill>
              </a:rPr>
              <a:t>vào</a:t>
            </a:r>
            <a:r>
              <a:rPr lang="en-US" sz="2400" b="1" dirty="0">
                <a:solidFill>
                  <a:srgbClr val="0066CC"/>
                </a:solidFill>
              </a:rPr>
              <a:t> </a:t>
            </a:r>
            <a:r>
              <a:rPr lang="en-US" sz="2400" b="1" dirty="0" err="1">
                <a:solidFill>
                  <a:srgbClr val="0066CC"/>
                </a:solidFill>
              </a:rPr>
              <a:t>cộng</a:t>
            </a:r>
            <a:r>
              <a:rPr lang="en-US" sz="2400" b="1" dirty="0">
                <a:solidFill>
                  <a:srgbClr val="0066CC"/>
                </a:solidFill>
              </a:rPr>
              <a:t> </a:t>
            </a:r>
            <a:r>
              <a:rPr lang="en-US" sz="2400" b="1" dirty="0" err="1">
                <a:solidFill>
                  <a:srgbClr val="0066CC"/>
                </a:solidFill>
              </a:rPr>
              <a:t>đồng</a:t>
            </a:r>
            <a:endParaRPr lang="en-US" sz="2400" dirty="0">
              <a:solidFill>
                <a:srgbClr val="0066CC"/>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_text"/>
          <p:cNvSpPr txBox="1">
            <a:spLocks/>
          </p:cNvSpPr>
          <p:nvPr/>
        </p:nvSpPr>
        <p:spPr bwMode="gray">
          <a:xfrm>
            <a:off x="987425" y="1716088"/>
            <a:ext cx="4664075" cy="1641475"/>
          </a:xfrm>
          <a:prstGeom prst="rect">
            <a:avLst/>
          </a:prstGeom>
        </p:spPr>
        <p:txBody>
          <a:bodyPr lIns="0" tIns="0" rIns="0" bIns="0" anchor="ctr"/>
          <a:lstStyle/>
          <a:p>
            <a:pPr eaLnBrk="1" fontAlgn="auto" hangingPunct="1">
              <a:lnSpc>
                <a:spcPct val="95000"/>
              </a:lnSpc>
              <a:spcBef>
                <a:spcPts val="0"/>
              </a:spcBef>
              <a:spcAft>
                <a:spcPts val="800"/>
              </a:spcAft>
              <a:defRPr/>
            </a:pPr>
            <a:endParaRPr lang="en-US" i="1" noProof="1">
              <a:solidFill>
                <a:prstClr val="black"/>
              </a:solidFill>
              <a:latin typeface="Times New Roman" pitchFamily="18" charset="0"/>
              <a:ea typeface="+mn-ea"/>
              <a:cs typeface="Times New Roman" pitchFamily="18" charset="0"/>
            </a:endParaRPr>
          </a:p>
        </p:txBody>
      </p:sp>
      <p:cxnSp>
        <p:nvCxnSpPr>
          <p:cNvPr id="19" name="Straight Connector 6"/>
          <p:cNvCxnSpPr/>
          <p:nvPr/>
        </p:nvCxnSpPr>
        <p:spPr>
          <a:xfrm>
            <a:off x="666750" y="1176338"/>
            <a:ext cx="4427538" cy="0"/>
          </a:xfrm>
          <a:prstGeom prst="line">
            <a:avLst/>
          </a:prstGeom>
          <a:noFill/>
          <a:ln w="28575" cap="flat" cmpd="sng" algn="ctr">
            <a:solidFill>
              <a:schemeClr val="tx1">
                <a:lumMod val="50000"/>
                <a:lumOff val="50000"/>
              </a:schemeClr>
            </a:solidFill>
            <a:prstDash val="sysDot"/>
          </a:ln>
          <a:effectLst/>
        </p:spPr>
      </p:cxnSp>
      <p:cxnSp>
        <p:nvCxnSpPr>
          <p:cNvPr id="20" name="Straight Connector 7"/>
          <p:cNvCxnSpPr/>
          <p:nvPr/>
        </p:nvCxnSpPr>
        <p:spPr>
          <a:xfrm>
            <a:off x="654050" y="1176338"/>
            <a:ext cx="0" cy="1547812"/>
          </a:xfrm>
          <a:prstGeom prst="line">
            <a:avLst/>
          </a:prstGeom>
          <a:noFill/>
          <a:ln w="28575" cap="flat" cmpd="sng" algn="ctr">
            <a:solidFill>
              <a:schemeClr val="tx1">
                <a:lumMod val="50000"/>
                <a:lumOff val="50000"/>
              </a:schemeClr>
            </a:solidFill>
            <a:prstDash val="sysDot"/>
          </a:ln>
          <a:effectLst/>
        </p:spPr>
      </p:cxnSp>
      <p:sp>
        <p:nvSpPr>
          <p:cNvPr id="58373" name="Rectangle 2"/>
          <p:cNvSpPr>
            <a:spLocks noChangeArrowheads="1"/>
          </p:cNvSpPr>
          <p:nvPr/>
        </p:nvSpPr>
        <p:spPr bwMode="auto">
          <a:xfrm>
            <a:off x="661988" y="1581150"/>
            <a:ext cx="746601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vi-VN" sz="2400"/>
          </a:p>
        </p:txBody>
      </p:sp>
      <p:sp>
        <p:nvSpPr>
          <p:cNvPr id="58374" name="Rectangle 1"/>
          <p:cNvSpPr>
            <a:spLocks noChangeArrowheads="1"/>
          </p:cNvSpPr>
          <p:nvPr/>
        </p:nvSpPr>
        <p:spPr bwMode="auto">
          <a:xfrm>
            <a:off x="806450" y="1341438"/>
            <a:ext cx="7848600"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2400" dirty="0" smtClean="0"/>
              <a:t>- </a:t>
            </a:r>
            <a:r>
              <a:rPr lang="vi-VN" sz="2400" dirty="0" smtClean="0"/>
              <a:t>Là </a:t>
            </a:r>
            <a:r>
              <a:rPr lang="vi-VN" sz="2400" dirty="0"/>
              <a:t>quá trình giáo viên tổ chức các hoạt động giáo dục đơn thuần mà còn có sự tham gia của nhiều bên liên quan. Cần xác định hoạt động nào là phù hợp để thực hiện được mục tiêu giáo dục, truyền tải được các nội dung giáo dục đã lựa chọn, thiết kế và phù hợp điều kiện tham gia của các đối tượng</a:t>
            </a:r>
            <a:r>
              <a:rPr lang="en-US" sz="2400" dirty="0" smtClean="0"/>
              <a:t>.</a:t>
            </a:r>
          </a:p>
        </p:txBody>
      </p:sp>
      <p:sp>
        <p:nvSpPr>
          <p:cNvPr id="58375" name="Rectangle 3"/>
          <p:cNvSpPr>
            <a:spLocks noChangeArrowheads="1"/>
          </p:cNvSpPr>
          <p:nvPr/>
        </p:nvSpPr>
        <p:spPr bwMode="auto">
          <a:xfrm>
            <a:off x="806450" y="333375"/>
            <a:ext cx="78486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400" b="1" dirty="0" smtClean="0">
                <a:solidFill>
                  <a:srgbClr val="0066CC"/>
                </a:solidFill>
              </a:rPr>
              <a:t>2.3</a:t>
            </a:r>
            <a:r>
              <a:rPr lang="en-US" sz="2400" b="1" dirty="0">
                <a:solidFill>
                  <a:srgbClr val="0066CC"/>
                </a:solidFill>
              </a:rPr>
              <a:t>. </a:t>
            </a:r>
            <a:r>
              <a:rPr lang="en-US" sz="2400" b="1" dirty="0" err="1">
                <a:solidFill>
                  <a:srgbClr val="0066CC"/>
                </a:solidFill>
              </a:rPr>
              <a:t>Các</a:t>
            </a:r>
            <a:r>
              <a:rPr lang="en-US" sz="2400" b="1" dirty="0">
                <a:solidFill>
                  <a:srgbClr val="0066CC"/>
                </a:solidFill>
              </a:rPr>
              <a:t> </a:t>
            </a:r>
            <a:r>
              <a:rPr lang="en-US" sz="2400" b="1" dirty="0" err="1">
                <a:solidFill>
                  <a:srgbClr val="0066CC"/>
                </a:solidFill>
              </a:rPr>
              <a:t>hoạt</a:t>
            </a:r>
            <a:r>
              <a:rPr lang="en-US" sz="2400" b="1" dirty="0">
                <a:solidFill>
                  <a:srgbClr val="0066CC"/>
                </a:solidFill>
              </a:rPr>
              <a:t> </a:t>
            </a:r>
            <a:r>
              <a:rPr lang="en-US" sz="2400" b="1" dirty="0" err="1">
                <a:solidFill>
                  <a:srgbClr val="0066CC"/>
                </a:solidFill>
              </a:rPr>
              <a:t>động</a:t>
            </a:r>
            <a:r>
              <a:rPr lang="en-US" sz="2400" b="1" dirty="0">
                <a:solidFill>
                  <a:srgbClr val="0066CC"/>
                </a:solidFill>
              </a:rPr>
              <a:t> </a:t>
            </a:r>
            <a:r>
              <a:rPr lang="en-US" sz="2400" b="1" dirty="0" err="1">
                <a:solidFill>
                  <a:srgbClr val="0066CC"/>
                </a:solidFill>
              </a:rPr>
              <a:t>giáo</a:t>
            </a:r>
            <a:r>
              <a:rPr lang="en-US" sz="2400" b="1" dirty="0">
                <a:solidFill>
                  <a:srgbClr val="0066CC"/>
                </a:solidFill>
              </a:rPr>
              <a:t> </a:t>
            </a:r>
            <a:r>
              <a:rPr lang="en-US" sz="2400" b="1" dirty="0" err="1">
                <a:solidFill>
                  <a:srgbClr val="0066CC"/>
                </a:solidFill>
              </a:rPr>
              <a:t>dục</a:t>
            </a:r>
            <a:r>
              <a:rPr lang="en-US" sz="2400" b="1" dirty="0">
                <a:solidFill>
                  <a:srgbClr val="0066CC"/>
                </a:solidFill>
              </a:rPr>
              <a:t> </a:t>
            </a:r>
            <a:r>
              <a:rPr lang="en-US" sz="2400" b="1" dirty="0" err="1">
                <a:solidFill>
                  <a:srgbClr val="0066CC"/>
                </a:solidFill>
              </a:rPr>
              <a:t>trẻ</a:t>
            </a:r>
            <a:r>
              <a:rPr lang="en-US" sz="2400" b="1" dirty="0">
                <a:solidFill>
                  <a:srgbClr val="0066CC"/>
                </a:solidFill>
              </a:rPr>
              <a:t> </a:t>
            </a:r>
            <a:r>
              <a:rPr lang="en-US" sz="2400" b="1" dirty="0" err="1">
                <a:solidFill>
                  <a:srgbClr val="0066CC"/>
                </a:solidFill>
              </a:rPr>
              <a:t>mầm</a:t>
            </a:r>
            <a:r>
              <a:rPr lang="en-US" sz="2400" b="1" dirty="0">
                <a:solidFill>
                  <a:srgbClr val="0066CC"/>
                </a:solidFill>
              </a:rPr>
              <a:t> non </a:t>
            </a:r>
            <a:r>
              <a:rPr lang="en-US" sz="2400" b="1" dirty="0" err="1">
                <a:solidFill>
                  <a:srgbClr val="0066CC"/>
                </a:solidFill>
              </a:rPr>
              <a:t>dựa</a:t>
            </a:r>
            <a:r>
              <a:rPr lang="en-US" sz="2400" b="1" dirty="0">
                <a:solidFill>
                  <a:srgbClr val="0066CC"/>
                </a:solidFill>
              </a:rPr>
              <a:t> </a:t>
            </a:r>
            <a:r>
              <a:rPr lang="en-US" sz="2400" b="1" dirty="0" err="1">
                <a:solidFill>
                  <a:srgbClr val="0066CC"/>
                </a:solidFill>
              </a:rPr>
              <a:t>vào</a:t>
            </a:r>
            <a:r>
              <a:rPr lang="en-US" sz="2400" b="1" dirty="0">
                <a:solidFill>
                  <a:srgbClr val="0066CC"/>
                </a:solidFill>
              </a:rPr>
              <a:t> </a:t>
            </a:r>
            <a:r>
              <a:rPr lang="en-US" sz="2400" b="1" dirty="0" err="1">
                <a:solidFill>
                  <a:srgbClr val="0066CC"/>
                </a:solidFill>
              </a:rPr>
              <a:t>cộng</a:t>
            </a:r>
            <a:r>
              <a:rPr lang="en-US" sz="2400" b="1" dirty="0">
                <a:solidFill>
                  <a:srgbClr val="0066CC"/>
                </a:solidFill>
              </a:rPr>
              <a:t> </a:t>
            </a:r>
            <a:r>
              <a:rPr lang="en-US" sz="2400" b="1" dirty="0" err="1">
                <a:solidFill>
                  <a:srgbClr val="0066CC"/>
                </a:solidFill>
              </a:rPr>
              <a:t>đồng</a:t>
            </a:r>
            <a:endParaRPr lang="en-US" sz="2400" dirty="0">
              <a:solidFill>
                <a:srgbClr val="0066CC"/>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375"/>
                                        </p:tgtEl>
                                        <p:attrNameLst>
                                          <p:attrName>style.visibility</p:attrName>
                                        </p:attrNameLst>
                                      </p:cBhvr>
                                      <p:to>
                                        <p:strVal val="visible"/>
                                      </p:to>
                                    </p:set>
                                    <p:animEffect transition="in" filter="fade">
                                      <p:cBhvr>
                                        <p:cTn id="7" dur="500"/>
                                        <p:tgtEl>
                                          <p:spTgt spid="583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8374"/>
                                        </p:tgtEl>
                                        <p:attrNameLst>
                                          <p:attrName>style.visibility</p:attrName>
                                        </p:attrNameLst>
                                      </p:cBhvr>
                                      <p:to>
                                        <p:strVal val="visible"/>
                                      </p:to>
                                    </p:set>
                                    <p:anim calcmode="lin" valueType="num">
                                      <p:cBhvr additive="base">
                                        <p:cTn id="12" dur="500" fill="hold"/>
                                        <p:tgtEl>
                                          <p:spTgt spid="58374"/>
                                        </p:tgtEl>
                                        <p:attrNameLst>
                                          <p:attrName>ppt_x</p:attrName>
                                        </p:attrNameLst>
                                      </p:cBhvr>
                                      <p:tavLst>
                                        <p:tav tm="0">
                                          <p:val>
                                            <p:strVal val="#ppt_x"/>
                                          </p:val>
                                        </p:tav>
                                        <p:tav tm="100000">
                                          <p:val>
                                            <p:strVal val="#ppt_x"/>
                                          </p:val>
                                        </p:tav>
                                      </p:tavLst>
                                    </p:anim>
                                    <p:anim calcmode="lin" valueType="num">
                                      <p:cBhvr additive="base">
                                        <p:cTn id="13" dur="500" fill="hold"/>
                                        <p:tgtEl>
                                          <p:spTgt spid="583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p:bldP spid="5837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_text"/>
          <p:cNvSpPr txBox="1">
            <a:spLocks/>
          </p:cNvSpPr>
          <p:nvPr/>
        </p:nvSpPr>
        <p:spPr bwMode="gray">
          <a:xfrm>
            <a:off x="987425" y="1716088"/>
            <a:ext cx="4664075" cy="1641475"/>
          </a:xfrm>
          <a:prstGeom prst="rect">
            <a:avLst/>
          </a:prstGeom>
        </p:spPr>
        <p:txBody>
          <a:bodyPr lIns="0" tIns="0" rIns="0" bIns="0" anchor="ctr"/>
          <a:lstStyle/>
          <a:p>
            <a:pPr eaLnBrk="1" fontAlgn="auto" hangingPunct="1">
              <a:lnSpc>
                <a:spcPct val="95000"/>
              </a:lnSpc>
              <a:spcBef>
                <a:spcPts val="0"/>
              </a:spcBef>
              <a:spcAft>
                <a:spcPts val="800"/>
              </a:spcAft>
              <a:defRPr/>
            </a:pPr>
            <a:endParaRPr lang="en-US" i="1" noProof="1">
              <a:solidFill>
                <a:prstClr val="black"/>
              </a:solidFill>
              <a:latin typeface="Times New Roman" pitchFamily="18" charset="0"/>
              <a:ea typeface="+mn-ea"/>
              <a:cs typeface="Times New Roman" pitchFamily="18" charset="0"/>
            </a:endParaRPr>
          </a:p>
        </p:txBody>
      </p:sp>
      <p:cxnSp>
        <p:nvCxnSpPr>
          <p:cNvPr id="19" name="Straight Connector 6"/>
          <p:cNvCxnSpPr/>
          <p:nvPr/>
        </p:nvCxnSpPr>
        <p:spPr>
          <a:xfrm>
            <a:off x="654050" y="332656"/>
            <a:ext cx="4427538" cy="0"/>
          </a:xfrm>
          <a:prstGeom prst="line">
            <a:avLst/>
          </a:prstGeom>
          <a:noFill/>
          <a:ln w="28575" cap="flat" cmpd="sng" algn="ctr">
            <a:solidFill>
              <a:schemeClr val="tx1">
                <a:lumMod val="50000"/>
                <a:lumOff val="50000"/>
              </a:schemeClr>
            </a:solidFill>
            <a:prstDash val="sysDot"/>
          </a:ln>
          <a:effectLst/>
        </p:spPr>
      </p:cxnSp>
      <p:cxnSp>
        <p:nvCxnSpPr>
          <p:cNvPr id="20" name="Straight Connector 7"/>
          <p:cNvCxnSpPr/>
          <p:nvPr/>
        </p:nvCxnSpPr>
        <p:spPr>
          <a:xfrm>
            <a:off x="654050" y="1176338"/>
            <a:ext cx="0" cy="1547812"/>
          </a:xfrm>
          <a:prstGeom prst="line">
            <a:avLst/>
          </a:prstGeom>
          <a:noFill/>
          <a:ln w="28575" cap="flat" cmpd="sng" algn="ctr">
            <a:solidFill>
              <a:schemeClr val="tx1">
                <a:lumMod val="50000"/>
                <a:lumOff val="50000"/>
              </a:schemeClr>
            </a:solidFill>
            <a:prstDash val="sysDot"/>
          </a:ln>
          <a:effectLst/>
        </p:spPr>
      </p:cxnSp>
      <p:sp>
        <p:nvSpPr>
          <p:cNvPr id="59397" name="Rectangle 2"/>
          <p:cNvSpPr>
            <a:spLocks noChangeArrowheads="1"/>
          </p:cNvSpPr>
          <p:nvPr/>
        </p:nvSpPr>
        <p:spPr bwMode="auto">
          <a:xfrm>
            <a:off x="661988" y="1581150"/>
            <a:ext cx="746601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vi-VN" sz="2400"/>
          </a:p>
        </p:txBody>
      </p:sp>
      <p:sp>
        <p:nvSpPr>
          <p:cNvPr id="59398" name="Rectangle 1"/>
          <p:cNvSpPr>
            <a:spLocks noChangeArrowheads="1"/>
          </p:cNvSpPr>
          <p:nvPr/>
        </p:nvSpPr>
        <p:spPr bwMode="auto">
          <a:xfrm>
            <a:off x="675881" y="336538"/>
            <a:ext cx="7848600"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vi-VN" sz="2400" b="1" i="1" dirty="0"/>
              <a:t>- Đối với trẻ nhà trẻ: </a:t>
            </a:r>
            <a:endParaRPr lang="en-US" sz="2400" b="1" i="1" dirty="0"/>
          </a:p>
          <a:p>
            <a:r>
              <a:rPr lang="en-US" sz="2400" dirty="0"/>
              <a:t>	</a:t>
            </a:r>
            <a:r>
              <a:rPr lang="vi-VN" sz="2400" dirty="0"/>
              <a:t>Tổ chức hoạt động dưới hình thức hỗ trợ giáo viên trong các hoạt động như: hoạt động giao lưu cảm xúc, hoạt động với đồ vật, hoạt động chơi, hoạt động ăn, ngủ, vệ sinh</a:t>
            </a:r>
            <a:r>
              <a:rPr lang="en-US" sz="2400" dirty="0"/>
              <a:t>.</a:t>
            </a:r>
          </a:p>
          <a:p>
            <a:r>
              <a:rPr lang="en-US" sz="2400" dirty="0"/>
              <a:t>	</a:t>
            </a:r>
            <a:r>
              <a:rPr lang="vi-VN" sz="2400" dirty="0"/>
              <a:t>Đáp ứng nhu cầu phát triển tâm sinh lý của trẻ, đồng thời tập cho trẻ một số nề nếp, thói quen tốt trong sinh hoạt hằng ngày và tạo cho trẻ cảm thấy sảng khoái, vui vẻ ở trường mầm non</a:t>
            </a:r>
            <a:r>
              <a:rPr lang="vi-VN" sz="2400" dirty="0" smtClean="0"/>
              <a:t>.</a:t>
            </a:r>
            <a:endParaRPr lang="en-US" sz="2400" dirty="0" smtClean="0"/>
          </a:p>
          <a:p>
            <a:endParaRPr lang="vi-VN" sz="2400" dirty="0"/>
          </a:p>
        </p:txBody>
      </p:sp>
      <p:sp>
        <p:nvSpPr>
          <p:cNvPr id="9" name="Rectangle 8"/>
          <p:cNvSpPr/>
          <p:nvPr/>
        </p:nvSpPr>
        <p:spPr>
          <a:xfrm>
            <a:off x="661988" y="3645024"/>
            <a:ext cx="7823944" cy="1569660"/>
          </a:xfrm>
          <a:prstGeom prst="rect">
            <a:avLst/>
          </a:prstGeom>
        </p:spPr>
        <p:txBody>
          <a:bodyPr wrap="square">
            <a:spAutoFit/>
          </a:bodyPr>
          <a:lstStyle/>
          <a:p>
            <a:r>
              <a:rPr lang="en-US" sz="2400" b="1" i="1" dirty="0" smtClean="0"/>
              <a:t>- </a:t>
            </a:r>
            <a:r>
              <a:rPr lang="vi-VN" sz="2400" b="1" i="1" dirty="0" smtClean="0"/>
              <a:t>Đối </a:t>
            </a:r>
            <a:r>
              <a:rPr lang="vi-VN" sz="2400" b="1" i="1" dirty="0"/>
              <a:t>với trẻ mẫu giáo: </a:t>
            </a:r>
            <a:endParaRPr lang="en-US" sz="2400" b="1" i="1" dirty="0" smtClean="0"/>
          </a:p>
          <a:p>
            <a:r>
              <a:rPr lang="en-US" sz="2400" dirty="0" smtClean="0"/>
              <a:t>	</a:t>
            </a:r>
            <a:r>
              <a:rPr lang="vi-VN" sz="2400" dirty="0" smtClean="0"/>
              <a:t>Các </a:t>
            </a:r>
            <a:r>
              <a:rPr lang="vi-VN" sz="2400" dirty="0"/>
              <a:t>hoạt động giáo dục trẻ có thể được tổ chức với sự tham gia của cộng đồng: hoạt động </a:t>
            </a:r>
            <a:r>
              <a:rPr lang="vi-VN" sz="2400" dirty="0" smtClean="0"/>
              <a:t>chơi; </a:t>
            </a:r>
            <a:r>
              <a:rPr lang="vi-VN" sz="2400" dirty="0"/>
              <a:t>hoạt động lao </a:t>
            </a:r>
            <a:r>
              <a:rPr lang="vi-VN" sz="2400" dirty="0" smtClean="0"/>
              <a:t>động; </a:t>
            </a:r>
            <a:r>
              <a:rPr lang="vi-VN" sz="2400" dirty="0"/>
              <a:t>hoạt động ăn, ngủ, vệ sinh cá nhân.</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398">
                                            <p:txEl>
                                              <p:pRg st="0" end="0"/>
                                            </p:txEl>
                                          </p:spTgt>
                                        </p:tgtEl>
                                        <p:attrNameLst>
                                          <p:attrName>style.visibility</p:attrName>
                                        </p:attrNameLst>
                                      </p:cBhvr>
                                      <p:to>
                                        <p:strVal val="visible"/>
                                      </p:to>
                                    </p:set>
                                    <p:animEffect transition="in" filter="fade">
                                      <p:cBhvr>
                                        <p:cTn id="7" dur="500"/>
                                        <p:tgtEl>
                                          <p:spTgt spid="593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9398">
                                            <p:txEl>
                                              <p:pRg st="1" end="1"/>
                                            </p:txEl>
                                          </p:spTgt>
                                        </p:tgtEl>
                                        <p:attrNameLst>
                                          <p:attrName>style.visibility</p:attrName>
                                        </p:attrNameLst>
                                      </p:cBhvr>
                                      <p:to>
                                        <p:strVal val="visible"/>
                                      </p:to>
                                    </p:set>
                                    <p:anim calcmode="lin" valueType="num">
                                      <p:cBhvr additive="base">
                                        <p:cTn id="12" dur="500" fill="hold"/>
                                        <p:tgtEl>
                                          <p:spTgt spid="59398">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93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9398">
                                            <p:txEl>
                                              <p:pRg st="2" end="2"/>
                                            </p:txEl>
                                          </p:spTgt>
                                        </p:tgtEl>
                                        <p:attrNameLst>
                                          <p:attrName>style.visibility</p:attrName>
                                        </p:attrNameLst>
                                      </p:cBhvr>
                                      <p:to>
                                        <p:strVal val="visible"/>
                                      </p:to>
                                    </p:set>
                                    <p:anim calcmode="lin" valueType="num">
                                      <p:cBhvr additive="base">
                                        <p:cTn id="18" dur="500" fill="hold"/>
                                        <p:tgtEl>
                                          <p:spTgt spid="59398">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93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5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Effect transition="in" filter="fade">
                                      <p:cBhvr>
                                        <p:cTn id="29" dur="1000"/>
                                        <p:tgtEl>
                                          <p:spTgt spid="9">
                                            <p:txEl>
                                              <p:pRg st="1" end="1"/>
                                            </p:txEl>
                                          </p:spTgt>
                                        </p:tgtEl>
                                      </p:cBhvr>
                                    </p:animEffect>
                                    <p:anim calcmode="lin" valueType="num">
                                      <p:cBhvr>
                                        <p:cTn id="3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_text"/>
          <p:cNvSpPr txBox="1">
            <a:spLocks/>
          </p:cNvSpPr>
          <p:nvPr/>
        </p:nvSpPr>
        <p:spPr bwMode="gray">
          <a:xfrm>
            <a:off x="987425" y="1716088"/>
            <a:ext cx="4664075" cy="1641475"/>
          </a:xfrm>
          <a:prstGeom prst="rect">
            <a:avLst/>
          </a:prstGeom>
        </p:spPr>
        <p:txBody>
          <a:bodyPr lIns="0" tIns="0" rIns="0" bIns="0" anchor="ctr"/>
          <a:lstStyle/>
          <a:p>
            <a:pPr eaLnBrk="1" fontAlgn="auto" hangingPunct="1">
              <a:lnSpc>
                <a:spcPct val="95000"/>
              </a:lnSpc>
              <a:spcBef>
                <a:spcPts val="0"/>
              </a:spcBef>
              <a:spcAft>
                <a:spcPts val="800"/>
              </a:spcAft>
              <a:defRPr/>
            </a:pPr>
            <a:endParaRPr lang="en-US" i="1" noProof="1">
              <a:solidFill>
                <a:prstClr val="black"/>
              </a:solidFill>
              <a:latin typeface="Times New Roman" pitchFamily="18" charset="0"/>
              <a:ea typeface="+mn-ea"/>
              <a:cs typeface="Times New Roman" pitchFamily="18" charset="0"/>
            </a:endParaRPr>
          </a:p>
        </p:txBody>
      </p:sp>
      <p:cxnSp>
        <p:nvCxnSpPr>
          <p:cNvPr id="19" name="Straight Connector 6"/>
          <p:cNvCxnSpPr/>
          <p:nvPr/>
        </p:nvCxnSpPr>
        <p:spPr>
          <a:xfrm>
            <a:off x="666750" y="1176338"/>
            <a:ext cx="4427538" cy="0"/>
          </a:xfrm>
          <a:prstGeom prst="line">
            <a:avLst/>
          </a:prstGeom>
          <a:noFill/>
          <a:ln w="28575" cap="flat" cmpd="sng" algn="ctr">
            <a:solidFill>
              <a:schemeClr val="tx1">
                <a:lumMod val="50000"/>
                <a:lumOff val="50000"/>
              </a:schemeClr>
            </a:solidFill>
            <a:prstDash val="sysDot"/>
          </a:ln>
          <a:effectLst/>
        </p:spPr>
      </p:cxnSp>
      <p:cxnSp>
        <p:nvCxnSpPr>
          <p:cNvPr id="20" name="Straight Connector 7"/>
          <p:cNvCxnSpPr/>
          <p:nvPr/>
        </p:nvCxnSpPr>
        <p:spPr>
          <a:xfrm>
            <a:off x="654050" y="1176338"/>
            <a:ext cx="0" cy="1547812"/>
          </a:xfrm>
          <a:prstGeom prst="line">
            <a:avLst/>
          </a:prstGeom>
          <a:noFill/>
          <a:ln w="28575" cap="flat" cmpd="sng" algn="ctr">
            <a:solidFill>
              <a:schemeClr val="tx1">
                <a:lumMod val="50000"/>
                <a:lumOff val="50000"/>
              </a:schemeClr>
            </a:solidFill>
            <a:prstDash val="sysDot"/>
          </a:ln>
          <a:effectLst/>
        </p:spPr>
      </p:cxnSp>
      <p:sp>
        <p:nvSpPr>
          <p:cNvPr id="60421" name="Rectangle 2"/>
          <p:cNvSpPr>
            <a:spLocks noChangeArrowheads="1"/>
          </p:cNvSpPr>
          <p:nvPr/>
        </p:nvSpPr>
        <p:spPr bwMode="auto">
          <a:xfrm>
            <a:off x="806450" y="1581150"/>
            <a:ext cx="746601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vi-VN" sz="2400"/>
          </a:p>
        </p:txBody>
      </p:sp>
      <p:sp>
        <p:nvSpPr>
          <p:cNvPr id="60422" name="Rectangle 1"/>
          <p:cNvSpPr>
            <a:spLocks noChangeArrowheads="1"/>
          </p:cNvSpPr>
          <p:nvPr/>
        </p:nvSpPr>
        <p:spPr bwMode="auto">
          <a:xfrm>
            <a:off x="913663" y="1340768"/>
            <a:ext cx="7848600"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just">
              <a:buFontTx/>
              <a:buChar char="-"/>
            </a:pPr>
            <a:r>
              <a:rPr lang="en-US" sz="2400" dirty="0" err="1" smtClean="0"/>
              <a:t>Đảm</a:t>
            </a:r>
            <a:r>
              <a:rPr lang="en-US" sz="2400" dirty="0" smtClean="0"/>
              <a:t> </a:t>
            </a:r>
            <a:r>
              <a:rPr lang="en-US" sz="2400" dirty="0" err="1"/>
              <a:t>bảo</a:t>
            </a:r>
            <a:r>
              <a:rPr lang="en-US" sz="2400" dirty="0"/>
              <a:t> </a:t>
            </a:r>
            <a:r>
              <a:rPr lang="en-US" sz="2400" dirty="0" err="1"/>
              <a:t>tính</a:t>
            </a:r>
            <a:r>
              <a:rPr lang="en-US" sz="2400" dirty="0"/>
              <a:t> </a:t>
            </a:r>
            <a:r>
              <a:rPr lang="en-US" sz="2400" dirty="0" err="1"/>
              <a:t>mục</a:t>
            </a:r>
            <a:r>
              <a:rPr lang="en-US" sz="2400" dirty="0"/>
              <a:t> </a:t>
            </a:r>
            <a:r>
              <a:rPr lang="en-US" sz="2400" dirty="0" err="1" smtClean="0"/>
              <a:t>tiêu</a:t>
            </a:r>
            <a:r>
              <a:rPr lang="en-US" sz="2400" dirty="0" smtClean="0"/>
              <a:t>, </a:t>
            </a:r>
            <a:r>
              <a:rPr lang="en-US" sz="2400" dirty="0" err="1" smtClean="0"/>
              <a:t>lợi</a:t>
            </a:r>
            <a:r>
              <a:rPr lang="en-US" sz="2400" dirty="0" smtClean="0"/>
              <a:t> </a:t>
            </a:r>
            <a:r>
              <a:rPr lang="en-US" sz="2400" dirty="0" err="1"/>
              <a:t>ích</a:t>
            </a:r>
            <a:r>
              <a:rPr lang="en-US" sz="2400" dirty="0"/>
              <a:t> </a:t>
            </a:r>
            <a:r>
              <a:rPr lang="en-US" sz="2400" dirty="0" err="1"/>
              <a:t>chung</a:t>
            </a:r>
            <a:r>
              <a:rPr lang="en-US" sz="2400" dirty="0"/>
              <a:t> </a:t>
            </a:r>
            <a:r>
              <a:rPr lang="en-US" sz="2400" dirty="0" err="1"/>
              <a:t>giữa</a:t>
            </a:r>
            <a:r>
              <a:rPr lang="en-US" sz="2400" dirty="0"/>
              <a:t> </a:t>
            </a:r>
            <a:r>
              <a:rPr lang="en-US" sz="2400" dirty="0" err="1"/>
              <a:t>cộng</a:t>
            </a:r>
            <a:r>
              <a:rPr lang="en-US" sz="2400" dirty="0"/>
              <a:t> </a:t>
            </a:r>
            <a:r>
              <a:rPr lang="en-US" sz="2400" dirty="0" err="1"/>
              <a:t>đồng</a:t>
            </a:r>
            <a:r>
              <a:rPr lang="en-US" sz="2400" dirty="0"/>
              <a:t> </a:t>
            </a:r>
            <a:r>
              <a:rPr lang="en-US" sz="2400" dirty="0" err="1"/>
              <a:t>và</a:t>
            </a:r>
            <a:r>
              <a:rPr lang="en-US" sz="2400" dirty="0"/>
              <a:t> </a:t>
            </a:r>
            <a:r>
              <a:rPr lang="en-US" sz="2400" dirty="0" err="1"/>
              <a:t>cơ</a:t>
            </a:r>
            <a:r>
              <a:rPr lang="en-US" sz="2400" dirty="0"/>
              <a:t> </a:t>
            </a:r>
            <a:r>
              <a:rPr lang="en-US" sz="2400" dirty="0" err="1"/>
              <a:t>sở</a:t>
            </a:r>
            <a:r>
              <a:rPr lang="en-US" sz="2400" dirty="0"/>
              <a:t> </a:t>
            </a:r>
            <a:r>
              <a:rPr lang="en-US" sz="2400" dirty="0" err="1"/>
              <a:t>mầm</a:t>
            </a:r>
            <a:r>
              <a:rPr lang="en-US" sz="2400" dirty="0"/>
              <a:t> </a:t>
            </a:r>
            <a:r>
              <a:rPr lang="en-US" sz="2400" dirty="0" smtClean="0"/>
              <a:t>non</a:t>
            </a:r>
            <a:r>
              <a:rPr lang="en-US" sz="2400" dirty="0"/>
              <a:t>.</a:t>
            </a:r>
          </a:p>
          <a:p>
            <a:pPr marL="342900" indent="-342900" algn="just">
              <a:buFontTx/>
              <a:buChar char="-"/>
            </a:pPr>
            <a:r>
              <a:rPr lang="en-US" sz="2400" dirty="0" err="1" smtClean="0"/>
              <a:t>Nội</a:t>
            </a:r>
            <a:r>
              <a:rPr lang="en-US" sz="2400" dirty="0" smtClean="0"/>
              <a:t> </a:t>
            </a:r>
            <a:r>
              <a:rPr lang="en-US" sz="2400" dirty="0"/>
              <a:t>dung </a:t>
            </a:r>
            <a:r>
              <a:rPr lang="en-US" sz="2400" dirty="0" err="1"/>
              <a:t>giáo</a:t>
            </a:r>
            <a:r>
              <a:rPr lang="en-US" sz="2400" dirty="0"/>
              <a:t> </a:t>
            </a:r>
            <a:r>
              <a:rPr lang="en-US" sz="2400" dirty="0" err="1"/>
              <a:t>dục</a:t>
            </a:r>
            <a:r>
              <a:rPr lang="en-US" sz="2400" dirty="0"/>
              <a:t> </a:t>
            </a:r>
            <a:r>
              <a:rPr lang="en-US" sz="2400" dirty="0" err="1"/>
              <a:t>trẻ</a:t>
            </a:r>
            <a:r>
              <a:rPr lang="en-US" sz="2400" dirty="0"/>
              <a:t> </a:t>
            </a:r>
            <a:r>
              <a:rPr lang="en-US" sz="2400" dirty="0" err="1"/>
              <a:t>mầm</a:t>
            </a:r>
            <a:r>
              <a:rPr lang="en-US" sz="2400" dirty="0"/>
              <a:t> non </a:t>
            </a:r>
            <a:r>
              <a:rPr lang="en-US" sz="2400" dirty="0" err="1"/>
              <a:t>xuất</a:t>
            </a:r>
            <a:r>
              <a:rPr lang="vi-VN" sz="2400" dirty="0"/>
              <a:t> phát</a:t>
            </a:r>
            <a:r>
              <a:rPr lang="en-US" sz="2400" dirty="0"/>
              <a:t> </a:t>
            </a:r>
            <a:r>
              <a:rPr lang="en-US" sz="2400" dirty="0" err="1"/>
              <a:t>từ</a:t>
            </a:r>
            <a:r>
              <a:rPr lang="en-US" sz="2400" dirty="0"/>
              <a:t> </a:t>
            </a:r>
            <a:r>
              <a:rPr lang="en-US" sz="2400" dirty="0" err="1"/>
              <a:t>cộng</a:t>
            </a:r>
            <a:r>
              <a:rPr lang="en-US" sz="2400" dirty="0"/>
              <a:t> </a:t>
            </a:r>
            <a:r>
              <a:rPr lang="en-US" sz="2400" dirty="0" err="1"/>
              <a:t>đồng</a:t>
            </a:r>
            <a:r>
              <a:rPr lang="en-US" sz="2400" dirty="0"/>
              <a:t> </a:t>
            </a:r>
            <a:r>
              <a:rPr lang="en-US" sz="2400" dirty="0" err="1"/>
              <a:t>địa</a:t>
            </a:r>
            <a:r>
              <a:rPr lang="en-US" sz="2400" dirty="0"/>
              <a:t> </a:t>
            </a:r>
            <a:r>
              <a:rPr lang="en-US" sz="2400" dirty="0" err="1" smtClean="0"/>
              <a:t>phương</a:t>
            </a:r>
            <a:r>
              <a:rPr lang="en-US" sz="2400" dirty="0" smtClean="0"/>
              <a:t>, </a:t>
            </a:r>
            <a:r>
              <a:rPr lang="vi-VN" sz="2400" dirty="0" smtClean="0"/>
              <a:t>dựa </a:t>
            </a:r>
            <a:r>
              <a:rPr lang="vi-VN" sz="2400" dirty="0"/>
              <a:t>trên tinh thần hợp tác, bình đẳng giữa các bên tham gia</a:t>
            </a:r>
            <a:r>
              <a:rPr lang="en-US" sz="2400" dirty="0" smtClean="0"/>
              <a:t>.</a:t>
            </a:r>
          </a:p>
          <a:p>
            <a:pPr marL="342900" indent="-342900" algn="just">
              <a:buFontTx/>
              <a:buChar char="-"/>
            </a:pPr>
            <a:r>
              <a:rPr lang="en-US" sz="2400" dirty="0" err="1"/>
              <a:t>Đảm</a:t>
            </a:r>
            <a:r>
              <a:rPr lang="en-US" sz="2400" dirty="0"/>
              <a:t> </a:t>
            </a:r>
            <a:r>
              <a:rPr lang="en-US" sz="2400" dirty="0" err="1"/>
              <a:t>bảo</a:t>
            </a:r>
            <a:r>
              <a:rPr lang="en-US" sz="2400" dirty="0"/>
              <a:t> </a:t>
            </a:r>
            <a:r>
              <a:rPr lang="en-US" sz="2400" dirty="0" err="1" smtClean="0"/>
              <a:t>tôn</a:t>
            </a:r>
            <a:r>
              <a:rPr lang="en-US" sz="2400" dirty="0" smtClean="0"/>
              <a:t> </a:t>
            </a:r>
            <a:r>
              <a:rPr lang="en-US" sz="2400" dirty="0" err="1"/>
              <a:t>trọng</a:t>
            </a:r>
            <a:r>
              <a:rPr lang="en-US" sz="2400" dirty="0"/>
              <a:t>, k</a:t>
            </a:r>
            <a:r>
              <a:rPr lang="vi-VN" sz="2400" dirty="0"/>
              <a:t>hích lệ</a:t>
            </a:r>
            <a:r>
              <a:rPr lang="en-US" sz="2400" dirty="0"/>
              <a:t> </a:t>
            </a:r>
            <a:r>
              <a:rPr lang="en-US" sz="2400" dirty="0" err="1"/>
              <a:t>và</a:t>
            </a:r>
            <a:r>
              <a:rPr lang="en-US" sz="2400" dirty="0"/>
              <a:t> </a:t>
            </a:r>
            <a:r>
              <a:rPr lang="en-US" sz="2400" dirty="0" err="1"/>
              <a:t>hỗ</a:t>
            </a:r>
            <a:r>
              <a:rPr lang="en-US" sz="2400" dirty="0"/>
              <a:t> </a:t>
            </a:r>
            <a:r>
              <a:rPr lang="en-US" sz="2400" dirty="0" err="1"/>
              <a:t>trợ</a:t>
            </a:r>
            <a:r>
              <a:rPr lang="en-US" sz="2400" dirty="0"/>
              <a:t> </a:t>
            </a:r>
            <a:r>
              <a:rPr lang="en-US" sz="2400" dirty="0" err="1"/>
              <a:t>người</a:t>
            </a:r>
            <a:r>
              <a:rPr lang="en-US" sz="2400" dirty="0"/>
              <a:t> </a:t>
            </a:r>
            <a:r>
              <a:rPr lang="en-US" sz="2400" dirty="0" err="1"/>
              <a:t>dân</a:t>
            </a:r>
            <a:r>
              <a:rPr lang="en-US" sz="2400" dirty="0"/>
              <a:t> </a:t>
            </a:r>
            <a:r>
              <a:rPr lang="en-US" sz="2400" dirty="0" err="1"/>
              <a:t>cộng</a:t>
            </a:r>
            <a:r>
              <a:rPr lang="en-US" sz="2400" dirty="0"/>
              <a:t> </a:t>
            </a:r>
            <a:r>
              <a:rPr lang="en-US" sz="2400" dirty="0" err="1"/>
              <a:t>đồng</a:t>
            </a:r>
            <a:r>
              <a:rPr lang="en-US" sz="2400" dirty="0"/>
              <a:t> </a:t>
            </a:r>
            <a:r>
              <a:rPr lang="en-US" sz="2400" dirty="0" err="1"/>
              <a:t>tự</a:t>
            </a:r>
            <a:r>
              <a:rPr lang="en-US" sz="2400" dirty="0"/>
              <a:t> </a:t>
            </a:r>
            <a:r>
              <a:rPr lang="en-US" sz="2400" dirty="0" err="1"/>
              <a:t>phát</a:t>
            </a:r>
            <a:r>
              <a:rPr lang="en-US" sz="2400" dirty="0"/>
              <a:t> </a:t>
            </a:r>
            <a:r>
              <a:rPr lang="en-US" sz="2400" dirty="0" err="1"/>
              <a:t>hiện</a:t>
            </a:r>
            <a:r>
              <a:rPr lang="en-US" sz="2400" dirty="0"/>
              <a:t> </a:t>
            </a:r>
            <a:r>
              <a:rPr lang="en-US" sz="2400" dirty="0" err="1"/>
              <a:t>và</a:t>
            </a:r>
            <a:r>
              <a:rPr lang="en-US" sz="2400" dirty="0"/>
              <a:t> </a:t>
            </a:r>
            <a:r>
              <a:rPr lang="en-US" sz="2400" dirty="0" err="1"/>
              <a:t>tìm</a:t>
            </a:r>
            <a:r>
              <a:rPr lang="en-US" sz="2400" dirty="0"/>
              <a:t> </a:t>
            </a:r>
            <a:r>
              <a:rPr lang="en-US" sz="2400" dirty="0" err="1"/>
              <a:t>hiểu</a:t>
            </a:r>
            <a:r>
              <a:rPr lang="en-US" sz="2400" dirty="0"/>
              <a:t> </a:t>
            </a:r>
            <a:r>
              <a:rPr lang="en-US" sz="2400" dirty="0" err="1"/>
              <a:t>về</a:t>
            </a:r>
            <a:r>
              <a:rPr lang="en-US" sz="2400" dirty="0"/>
              <a:t> </a:t>
            </a:r>
            <a:r>
              <a:rPr lang="en-US" sz="2400" dirty="0" err="1"/>
              <a:t>nguồn</a:t>
            </a:r>
            <a:r>
              <a:rPr lang="en-US" sz="2400" dirty="0"/>
              <a:t> </a:t>
            </a:r>
            <a:r>
              <a:rPr lang="en-US" sz="2400" dirty="0" err="1"/>
              <a:t>lực</a:t>
            </a:r>
            <a:r>
              <a:rPr lang="en-US" sz="2400" dirty="0"/>
              <a:t>, </a:t>
            </a:r>
            <a:r>
              <a:rPr lang="en-US" sz="2400" dirty="0" err="1"/>
              <a:t>giá</a:t>
            </a:r>
            <a:r>
              <a:rPr lang="en-US" sz="2400" dirty="0"/>
              <a:t> </a:t>
            </a:r>
            <a:r>
              <a:rPr lang="en-US" sz="2400" dirty="0" err="1"/>
              <a:t>trị</a:t>
            </a:r>
            <a:r>
              <a:rPr lang="en-US" sz="2400" dirty="0"/>
              <a:t> </a:t>
            </a:r>
            <a:r>
              <a:rPr lang="en-US" sz="2400" dirty="0" err="1"/>
              <a:t>tìm</a:t>
            </a:r>
            <a:r>
              <a:rPr lang="en-US" sz="2400" dirty="0"/>
              <a:t> </a:t>
            </a:r>
            <a:r>
              <a:rPr lang="en-US" sz="2400" dirty="0" err="1"/>
              <a:t>ẩn</a:t>
            </a:r>
            <a:r>
              <a:rPr lang="en-US" sz="2400" dirty="0"/>
              <a:t> ở </a:t>
            </a:r>
            <a:r>
              <a:rPr lang="en-US" sz="2400" dirty="0" err="1"/>
              <a:t>địa</a:t>
            </a:r>
            <a:r>
              <a:rPr lang="en-US" sz="2400" dirty="0"/>
              <a:t> </a:t>
            </a:r>
            <a:r>
              <a:rPr lang="en-US" sz="2400" dirty="0" err="1" smtClean="0"/>
              <a:t>phương</a:t>
            </a:r>
            <a:r>
              <a:rPr lang="en-US" sz="2400" dirty="0" smtClean="0"/>
              <a:t>. </a:t>
            </a:r>
            <a:r>
              <a:rPr lang="en-US" sz="2400" dirty="0" err="1" smtClean="0"/>
              <a:t>Tạo</a:t>
            </a:r>
            <a:r>
              <a:rPr lang="en-US" sz="2400" dirty="0" smtClean="0"/>
              <a:t> </a:t>
            </a:r>
            <a:r>
              <a:rPr lang="en-US" sz="2400" dirty="0" err="1"/>
              <a:t>điều</a:t>
            </a:r>
            <a:r>
              <a:rPr lang="en-US" sz="2400" dirty="0"/>
              <a:t> </a:t>
            </a:r>
            <a:r>
              <a:rPr lang="en-US" sz="2400" dirty="0" err="1"/>
              <a:t>kiện</a:t>
            </a:r>
            <a:r>
              <a:rPr lang="en-US" sz="2400" dirty="0"/>
              <a:t> </a:t>
            </a:r>
            <a:r>
              <a:rPr lang="en-US" sz="2400" dirty="0" err="1"/>
              <a:t>phát</a:t>
            </a:r>
            <a:r>
              <a:rPr lang="en-US" sz="2400" dirty="0"/>
              <a:t> </a:t>
            </a:r>
            <a:r>
              <a:rPr lang="en-US" sz="2400" dirty="0" err="1"/>
              <a:t>huy</a:t>
            </a:r>
            <a:r>
              <a:rPr lang="en-US" sz="2400" dirty="0"/>
              <a:t> </a:t>
            </a:r>
            <a:r>
              <a:rPr lang="en-US" sz="2400" dirty="0" err="1"/>
              <a:t>năng</a:t>
            </a:r>
            <a:r>
              <a:rPr lang="en-US" sz="2400" dirty="0"/>
              <a:t> </a:t>
            </a:r>
            <a:r>
              <a:rPr lang="en-US" sz="2400" dirty="0" err="1"/>
              <a:t>lực</a:t>
            </a:r>
            <a:r>
              <a:rPr lang="en-US" sz="2400" dirty="0"/>
              <a:t> </a:t>
            </a:r>
            <a:r>
              <a:rPr lang="en-US" sz="2400" dirty="0" err="1"/>
              <a:t>và</a:t>
            </a:r>
            <a:r>
              <a:rPr lang="en-US" sz="2400" dirty="0"/>
              <a:t> </a:t>
            </a:r>
            <a:r>
              <a:rPr lang="en-US" sz="2400" dirty="0" err="1"/>
              <a:t>sáng</a:t>
            </a:r>
            <a:r>
              <a:rPr lang="en-US" sz="2400" dirty="0"/>
              <a:t> </a:t>
            </a:r>
            <a:r>
              <a:rPr lang="en-US" sz="2400" dirty="0" err="1"/>
              <a:t>tạo</a:t>
            </a:r>
            <a:r>
              <a:rPr lang="en-US" sz="2400" dirty="0"/>
              <a:t>, </a:t>
            </a:r>
            <a:r>
              <a:rPr lang="en-US" sz="2400" dirty="0" err="1"/>
              <a:t>tinh</a:t>
            </a:r>
            <a:r>
              <a:rPr lang="en-US" sz="2400" dirty="0"/>
              <a:t> </a:t>
            </a:r>
            <a:r>
              <a:rPr lang="en-US" sz="2400" dirty="0" err="1"/>
              <a:t>thần</a:t>
            </a:r>
            <a:r>
              <a:rPr lang="en-US" sz="2400" dirty="0"/>
              <a:t> </a:t>
            </a:r>
            <a:r>
              <a:rPr lang="en-US" sz="2400" dirty="0" err="1"/>
              <a:t>hợp</a:t>
            </a:r>
            <a:r>
              <a:rPr lang="en-US" sz="2400" dirty="0"/>
              <a:t> </a:t>
            </a:r>
            <a:r>
              <a:rPr lang="en-US" sz="2400" dirty="0" err="1"/>
              <a:t>tác</a:t>
            </a:r>
            <a:r>
              <a:rPr lang="en-US" sz="2400" dirty="0"/>
              <a:t> </a:t>
            </a:r>
            <a:r>
              <a:rPr lang="en-US" sz="2400" dirty="0" err="1"/>
              <a:t>với</a:t>
            </a:r>
            <a:r>
              <a:rPr lang="en-US" sz="2400" dirty="0"/>
              <a:t> CSGDMN</a:t>
            </a:r>
            <a:endParaRPr lang="en-US" sz="2400" dirty="0" smtClean="0"/>
          </a:p>
          <a:p>
            <a:pPr marL="342900" indent="-342900">
              <a:buFontTx/>
              <a:buChar char="-"/>
            </a:pPr>
            <a:endParaRPr lang="en-US" sz="2400" dirty="0"/>
          </a:p>
        </p:txBody>
      </p:sp>
      <p:sp>
        <p:nvSpPr>
          <p:cNvPr id="60423" name="Rectangle 3"/>
          <p:cNvSpPr>
            <a:spLocks noChangeArrowheads="1"/>
          </p:cNvSpPr>
          <p:nvPr/>
        </p:nvSpPr>
        <p:spPr bwMode="auto">
          <a:xfrm>
            <a:off x="806450" y="333375"/>
            <a:ext cx="78486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400" b="1" dirty="0" smtClean="0">
                <a:solidFill>
                  <a:srgbClr val="0066CC"/>
                </a:solidFill>
              </a:rPr>
              <a:t>2.4</a:t>
            </a:r>
            <a:r>
              <a:rPr lang="en-US" sz="2400" b="1" dirty="0">
                <a:solidFill>
                  <a:srgbClr val="0066CC"/>
                </a:solidFill>
              </a:rPr>
              <a:t>. </a:t>
            </a:r>
            <a:r>
              <a:rPr lang="en-US" sz="2400" b="1" dirty="0" err="1">
                <a:solidFill>
                  <a:srgbClr val="0066CC"/>
                </a:solidFill>
              </a:rPr>
              <a:t>Nguyên</a:t>
            </a:r>
            <a:r>
              <a:rPr lang="en-US" sz="2400" b="1" dirty="0">
                <a:solidFill>
                  <a:srgbClr val="0066CC"/>
                </a:solidFill>
              </a:rPr>
              <a:t> </a:t>
            </a:r>
            <a:r>
              <a:rPr lang="en-US" sz="2400" b="1" dirty="0" err="1">
                <a:solidFill>
                  <a:srgbClr val="0066CC"/>
                </a:solidFill>
              </a:rPr>
              <a:t>tắc</a:t>
            </a:r>
            <a:r>
              <a:rPr lang="en-US" sz="2400" b="1" dirty="0">
                <a:solidFill>
                  <a:srgbClr val="0066CC"/>
                </a:solidFill>
              </a:rPr>
              <a:t> </a:t>
            </a:r>
            <a:r>
              <a:rPr lang="en-US" sz="2400" b="1" dirty="0" err="1">
                <a:solidFill>
                  <a:srgbClr val="0066CC"/>
                </a:solidFill>
              </a:rPr>
              <a:t>của</a:t>
            </a:r>
            <a:r>
              <a:rPr lang="en-US" sz="2400" b="1" dirty="0">
                <a:solidFill>
                  <a:srgbClr val="0066CC"/>
                </a:solidFill>
              </a:rPr>
              <a:t> </a:t>
            </a:r>
            <a:r>
              <a:rPr lang="en-US" sz="2400" b="1" dirty="0" err="1">
                <a:solidFill>
                  <a:srgbClr val="0066CC"/>
                </a:solidFill>
              </a:rPr>
              <a:t>tổ</a:t>
            </a:r>
            <a:r>
              <a:rPr lang="en-US" sz="2400" b="1" dirty="0">
                <a:solidFill>
                  <a:srgbClr val="0066CC"/>
                </a:solidFill>
              </a:rPr>
              <a:t> </a:t>
            </a:r>
            <a:r>
              <a:rPr lang="en-US" sz="2400" b="1" dirty="0" err="1">
                <a:solidFill>
                  <a:srgbClr val="0066CC"/>
                </a:solidFill>
              </a:rPr>
              <a:t>chức</a:t>
            </a:r>
            <a:r>
              <a:rPr lang="en-US" sz="2400" b="1" dirty="0">
                <a:solidFill>
                  <a:srgbClr val="0066CC"/>
                </a:solidFill>
              </a:rPr>
              <a:t> </a:t>
            </a:r>
            <a:r>
              <a:rPr lang="en-US" sz="2400" b="1" dirty="0" err="1">
                <a:solidFill>
                  <a:srgbClr val="0066CC"/>
                </a:solidFill>
              </a:rPr>
              <a:t>các</a:t>
            </a:r>
            <a:r>
              <a:rPr lang="en-US" sz="2400" b="1" dirty="0">
                <a:solidFill>
                  <a:srgbClr val="0066CC"/>
                </a:solidFill>
              </a:rPr>
              <a:t> </a:t>
            </a:r>
            <a:r>
              <a:rPr lang="en-US" sz="2400" b="1" dirty="0" err="1">
                <a:solidFill>
                  <a:srgbClr val="0066CC"/>
                </a:solidFill>
              </a:rPr>
              <a:t>hoạt</a:t>
            </a:r>
            <a:r>
              <a:rPr lang="en-US" sz="2400" b="1" dirty="0">
                <a:solidFill>
                  <a:srgbClr val="0066CC"/>
                </a:solidFill>
              </a:rPr>
              <a:t> </a:t>
            </a:r>
            <a:r>
              <a:rPr lang="en-US" sz="2400" b="1" dirty="0" err="1">
                <a:solidFill>
                  <a:srgbClr val="0066CC"/>
                </a:solidFill>
              </a:rPr>
              <a:t>động</a:t>
            </a:r>
            <a:r>
              <a:rPr lang="en-US" sz="2400" b="1" dirty="0">
                <a:solidFill>
                  <a:srgbClr val="0066CC"/>
                </a:solidFill>
              </a:rPr>
              <a:t> </a:t>
            </a:r>
            <a:r>
              <a:rPr lang="en-US" sz="2400" b="1" dirty="0" err="1">
                <a:solidFill>
                  <a:srgbClr val="0066CC"/>
                </a:solidFill>
              </a:rPr>
              <a:t>giáo</a:t>
            </a:r>
            <a:r>
              <a:rPr lang="en-US" sz="2400" b="1" dirty="0">
                <a:solidFill>
                  <a:srgbClr val="0066CC"/>
                </a:solidFill>
              </a:rPr>
              <a:t> </a:t>
            </a:r>
            <a:r>
              <a:rPr lang="en-US" sz="2400" b="1" dirty="0" err="1">
                <a:solidFill>
                  <a:srgbClr val="0066CC"/>
                </a:solidFill>
              </a:rPr>
              <a:t>dục</a:t>
            </a:r>
            <a:r>
              <a:rPr lang="en-US" sz="2400" b="1" dirty="0">
                <a:solidFill>
                  <a:srgbClr val="0066CC"/>
                </a:solidFill>
              </a:rPr>
              <a:t> </a:t>
            </a:r>
            <a:r>
              <a:rPr lang="en-US" sz="2400" b="1" dirty="0" err="1">
                <a:solidFill>
                  <a:srgbClr val="0066CC"/>
                </a:solidFill>
              </a:rPr>
              <a:t>cho</a:t>
            </a:r>
            <a:r>
              <a:rPr lang="en-US" sz="2400" b="1" dirty="0">
                <a:solidFill>
                  <a:srgbClr val="0066CC"/>
                </a:solidFill>
              </a:rPr>
              <a:t> </a:t>
            </a:r>
            <a:r>
              <a:rPr lang="en-US" sz="2400" b="1" dirty="0" err="1">
                <a:solidFill>
                  <a:srgbClr val="0066CC"/>
                </a:solidFill>
              </a:rPr>
              <a:t>trẻ</a:t>
            </a:r>
            <a:r>
              <a:rPr lang="en-US" sz="2400" b="1" dirty="0">
                <a:solidFill>
                  <a:srgbClr val="0066CC"/>
                </a:solidFill>
              </a:rPr>
              <a:t> </a:t>
            </a:r>
            <a:r>
              <a:rPr lang="en-US" sz="2400" b="1" dirty="0" err="1">
                <a:solidFill>
                  <a:srgbClr val="0066CC"/>
                </a:solidFill>
              </a:rPr>
              <a:t>mầm</a:t>
            </a:r>
            <a:r>
              <a:rPr lang="en-US" sz="2400" b="1" dirty="0">
                <a:solidFill>
                  <a:srgbClr val="0066CC"/>
                </a:solidFill>
              </a:rPr>
              <a:t> non </a:t>
            </a:r>
            <a:r>
              <a:rPr lang="en-US" sz="2400" b="1" dirty="0" err="1">
                <a:solidFill>
                  <a:srgbClr val="0066CC"/>
                </a:solidFill>
              </a:rPr>
              <a:t>dựa</a:t>
            </a:r>
            <a:r>
              <a:rPr lang="en-US" sz="2400" b="1" dirty="0">
                <a:solidFill>
                  <a:srgbClr val="0066CC"/>
                </a:solidFill>
              </a:rPr>
              <a:t> </a:t>
            </a:r>
            <a:r>
              <a:rPr lang="en-US" sz="2400" b="1" dirty="0" err="1">
                <a:solidFill>
                  <a:srgbClr val="0066CC"/>
                </a:solidFill>
              </a:rPr>
              <a:t>vào</a:t>
            </a:r>
            <a:r>
              <a:rPr lang="en-US" sz="2400" b="1" dirty="0">
                <a:solidFill>
                  <a:srgbClr val="0066CC"/>
                </a:solidFill>
              </a:rPr>
              <a:t> </a:t>
            </a:r>
            <a:r>
              <a:rPr lang="en-US" sz="2400" b="1" dirty="0" err="1">
                <a:solidFill>
                  <a:srgbClr val="0066CC"/>
                </a:solidFill>
              </a:rPr>
              <a:t>cộng</a:t>
            </a:r>
            <a:r>
              <a:rPr lang="en-US" sz="2400" b="1" dirty="0">
                <a:solidFill>
                  <a:srgbClr val="0066CC"/>
                </a:solidFill>
              </a:rPr>
              <a:t> </a:t>
            </a:r>
            <a:r>
              <a:rPr lang="en-US" sz="2400" b="1" dirty="0" err="1">
                <a:solidFill>
                  <a:srgbClr val="0066CC"/>
                </a:solidFill>
              </a:rPr>
              <a:t>đồng</a:t>
            </a:r>
            <a:endParaRPr lang="en-US" sz="2400" dirty="0">
              <a:solidFill>
                <a:srgbClr val="0066CC"/>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423">
                                            <p:txEl>
                                              <p:pRg st="0" end="0"/>
                                            </p:txEl>
                                          </p:spTgt>
                                        </p:tgtEl>
                                        <p:attrNameLst>
                                          <p:attrName>style.visibility</p:attrName>
                                        </p:attrNameLst>
                                      </p:cBhvr>
                                      <p:to>
                                        <p:strVal val="visible"/>
                                      </p:to>
                                    </p:set>
                                    <p:animEffect transition="in" filter="fade">
                                      <p:cBhvr>
                                        <p:cTn id="7" dur="500"/>
                                        <p:tgtEl>
                                          <p:spTgt spid="604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422">
                                            <p:txEl>
                                              <p:pRg st="0" end="0"/>
                                            </p:txEl>
                                          </p:spTgt>
                                        </p:tgtEl>
                                        <p:attrNameLst>
                                          <p:attrName>style.visibility</p:attrName>
                                        </p:attrNameLst>
                                      </p:cBhvr>
                                      <p:to>
                                        <p:strVal val="visible"/>
                                      </p:to>
                                    </p:set>
                                    <p:animEffect transition="in" filter="fade">
                                      <p:cBhvr>
                                        <p:cTn id="12" dur="500"/>
                                        <p:tgtEl>
                                          <p:spTgt spid="6042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0422">
                                            <p:txEl>
                                              <p:pRg st="1" end="1"/>
                                            </p:txEl>
                                          </p:spTgt>
                                        </p:tgtEl>
                                        <p:attrNameLst>
                                          <p:attrName>style.visibility</p:attrName>
                                        </p:attrNameLst>
                                      </p:cBhvr>
                                      <p:to>
                                        <p:strVal val="visible"/>
                                      </p:to>
                                    </p:set>
                                    <p:animEffect transition="in" filter="fade">
                                      <p:cBhvr>
                                        <p:cTn id="15" dur="500"/>
                                        <p:tgtEl>
                                          <p:spTgt spid="6042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0422">
                                            <p:txEl>
                                              <p:pRg st="2" end="2"/>
                                            </p:txEl>
                                          </p:spTgt>
                                        </p:tgtEl>
                                        <p:attrNameLst>
                                          <p:attrName>style.visibility</p:attrName>
                                        </p:attrNameLst>
                                      </p:cBhvr>
                                      <p:to>
                                        <p:strVal val="visible"/>
                                      </p:to>
                                    </p:set>
                                    <p:animEffect transition="in" filter="fade">
                                      <p:cBhvr>
                                        <p:cTn id="18" dur="500"/>
                                        <p:tgtEl>
                                          <p:spTgt spid="604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_text"/>
          <p:cNvSpPr txBox="1">
            <a:spLocks/>
          </p:cNvSpPr>
          <p:nvPr/>
        </p:nvSpPr>
        <p:spPr bwMode="gray">
          <a:xfrm>
            <a:off x="987425" y="1716088"/>
            <a:ext cx="4664075" cy="1641475"/>
          </a:xfrm>
          <a:prstGeom prst="rect">
            <a:avLst/>
          </a:prstGeom>
        </p:spPr>
        <p:txBody>
          <a:bodyPr lIns="0" tIns="0" rIns="0" bIns="0" anchor="ctr"/>
          <a:lstStyle/>
          <a:p>
            <a:pPr eaLnBrk="1" fontAlgn="auto" hangingPunct="1">
              <a:lnSpc>
                <a:spcPct val="95000"/>
              </a:lnSpc>
              <a:spcBef>
                <a:spcPts val="0"/>
              </a:spcBef>
              <a:spcAft>
                <a:spcPts val="800"/>
              </a:spcAft>
              <a:defRPr/>
            </a:pPr>
            <a:endParaRPr lang="en-US" i="1" noProof="1">
              <a:solidFill>
                <a:prstClr val="black"/>
              </a:solidFill>
              <a:latin typeface="Times New Roman" pitchFamily="18" charset="0"/>
              <a:ea typeface="+mn-ea"/>
              <a:cs typeface="Times New Roman" pitchFamily="18" charset="0"/>
            </a:endParaRPr>
          </a:p>
        </p:txBody>
      </p:sp>
      <p:cxnSp>
        <p:nvCxnSpPr>
          <p:cNvPr id="19" name="Straight Connector 6"/>
          <p:cNvCxnSpPr/>
          <p:nvPr/>
        </p:nvCxnSpPr>
        <p:spPr>
          <a:xfrm>
            <a:off x="734291" y="1516819"/>
            <a:ext cx="4427538" cy="0"/>
          </a:xfrm>
          <a:prstGeom prst="line">
            <a:avLst/>
          </a:prstGeom>
          <a:noFill/>
          <a:ln w="28575" cap="flat" cmpd="sng" algn="ctr">
            <a:solidFill>
              <a:schemeClr val="tx1">
                <a:lumMod val="50000"/>
                <a:lumOff val="50000"/>
              </a:schemeClr>
            </a:solidFill>
            <a:prstDash val="sysDot"/>
          </a:ln>
          <a:effectLst/>
        </p:spPr>
      </p:cxnSp>
      <p:cxnSp>
        <p:nvCxnSpPr>
          <p:cNvPr id="20" name="Straight Connector 7"/>
          <p:cNvCxnSpPr/>
          <p:nvPr/>
        </p:nvCxnSpPr>
        <p:spPr>
          <a:xfrm>
            <a:off x="670791" y="1533704"/>
            <a:ext cx="0" cy="1547812"/>
          </a:xfrm>
          <a:prstGeom prst="line">
            <a:avLst/>
          </a:prstGeom>
          <a:noFill/>
          <a:ln w="28575" cap="flat" cmpd="sng" algn="ctr">
            <a:solidFill>
              <a:schemeClr val="tx1">
                <a:lumMod val="50000"/>
                <a:lumOff val="50000"/>
              </a:schemeClr>
            </a:solidFill>
            <a:prstDash val="sysDot"/>
          </a:ln>
          <a:effectLst/>
        </p:spPr>
      </p:cxnSp>
      <p:sp>
        <p:nvSpPr>
          <p:cNvPr id="62469" name="Rectangle 2"/>
          <p:cNvSpPr>
            <a:spLocks noChangeArrowheads="1"/>
          </p:cNvSpPr>
          <p:nvPr/>
        </p:nvSpPr>
        <p:spPr bwMode="auto">
          <a:xfrm>
            <a:off x="806450" y="1581150"/>
            <a:ext cx="746601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vi-VN" sz="2400"/>
          </a:p>
        </p:txBody>
      </p:sp>
      <p:sp>
        <p:nvSpPr>
          <p:cNvPr id="62470" name="Rectangle 3"/>
          <p:cNvSpPr>
            <a:spLocks noChangeArrowheads="1"/>
          </p:cNvSpPr>
          <p:nvPr/>
        </p:nvSpPr>
        <p:spPr bwMode="auto">
          <a:xfrm>
            <a:off x="806450" y="333375"/>
            <a:ext cx="78486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400" b="1" dirty="0" smtClean="0">
                <a:solidFill>
                  <a:srgbClr val="0066CC"/>
                </a:solidFill>
              </a:rPr>
              <a:t>2.</a:t>
            </a:r>
            <a:r>
              <a:rPr lang="vi-VN" sz="2400" b="1" dirty="0" smtClean="0">
                <a:solidFill>
                  <a:srgbClr val="0066CC"/>
                </a:solidFill>
              </a:rPr>
              <a:t>5</a:t>
            </a:r>
            <a:r>
              <a:rPr lang="vi-VN" sz="2400" b="1" dirty="0">
                <a:solidFill>
                  <a:srgbClr val="0066CC"/>
                </a:solidFill>
              </a:rPr>
              <a:t>. Quy trình, hình </a:t>
            </a:r>
            <a:r>
              <a:rPr lang="vi-VN" sz="2400" b="1" dirty="0" smtClean="0">
                <a:solidFill>
                  <a:srgbClr val="0066CC"/>
                </a:solidFill>
              </a:rPr>
              <a:t>thức</a:t>
            </a:r>
            <a:r>
              <a:rPr lang="en-US" sz="2400" b="1" dirty="0">
                <a:solidFill>
                  <a:srgbClr val="0066CC"/>
                </a:solidFill>
              </a:rPr>
              <a:t> </a:t>
            </a:r>
            <a:r>
              <a:rPr lang="en-US" sz="2400" b="1" dirty="0" err="1" smtClean="0">
                <a:solidFill>
                  <a:srgbClr val="0066CC"/>
                </a:solidFill>
              </a:rPr>
              <a:t>và</a:t>
            </a:r>
            <a:r>
              <a:rPr lang="en-US" sz="2400" b="1" dirty="0">
                <a:solidFill>
                  <a:srgbClr val="0066CC"/>
                </a:solidFill>
              </a:rPr>
              <a:t> </a:t>
            </a:r>
            <a:r>
              <a:rPr lang="en-US" sz="2400" b="1" dirty="0" smtClean="0">
                <a:solidFill>
                  <a:srgbClr val="0066CC"/>
                </a:solidFill>
              </a:rPr>
              <a:t>h</a:t>
            </a:r>
            <a:r>
              <a:rPr lang="vi-VN" sz="2400" b="1" dirty="0" smtClean="0">
                <a:solidFill>
                  <a:srgbClr val="0066CC"/>
                </a:solidFill>
              </a:rPr>
              <a:t>ướn</a:t>
            </a:r>
            <a:r>
              <a:rPr lang="en-US" sz="2400" b="1" dirty="0">
                <a:solidFill>
                  <a:srgbClr val="0066CC"/>
                </a:solidFill>
              </a:rPr>
              <a:t>g </a:t>
            </a:r>
            <a:r>
              <a:rPr lang="en-US" sz="2400" b="1" dirty="0" err="1">
                <a:solidFill>
                  <a:srgbClr val="0066CC"/>
                </a:solidFill>
              </a:rPr>
              <a:t>dẫn</a:t>
            </a:r>
            <a:r>
              <a:rPr lang="vi-VN" sz="2400" b="1" dirty="0" smtClean="0">
                <a:solidFill>
                  <a:srgbClr val="0066CC"/>
                </a:solidFill>
              </a:rPr>
              <a:t> </a:t>
            </a:r>
            <a:r>
              <a:rPr lang="vi-VN" sz="2400" b="1" dirty="0">
                <a:solidFill>
                  <a:srgbClr val="0066CC"/>
                </a:solidFill>
              </a:rPr>
              <a:t>tổ chức các hoạt động giáo dục cho trẻ mầm non dựa vào cộng đồng</a:t>
            </a:r>
            <a:r>
              <a:rPr lang="en-US" sz="2400" b="1" dirty="0">
                <a:solidFill>
                  <a:srgbClr val="0066CC"/>
                </a:solidFill>
              </a:rPr>
              <a:t>.</a:t>
            </a:r>
            <a:endParaRPr lang="en-US" sz="2400" dirty="0">
              <a:solidFill>
                <a:srgbClr val="0066CC"/>
              </a:solidFill>
            </a:endParaRPr>
          </a:p>
        </p:txBody>
      </p:sp>
      <p:sp>
        <p:nvSpPr>
          <p:cNvPr id="62471" name="Rectangle 1"/>
          <p:cNvSpPr>
            <a:spLocks noChangeArrowheads="1"/>
          </p:cNvSpPr>
          <p:nvPr/>
        </p:nvSpPr>
        <p:spPr bwMode="auto">
          <a:xfrm>
            <a:off x="820521" y="1516819"/>
            <a:ext cx="7510463"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2400" i="1" dirty="0" smtClean="0"/>
              <a:t>2.</a:t>
            </a:r>
            <a:r>
              <a:rPr lang="vi-VN" sz="2400" i="1" dirty="0" smtClean="0"/>
              <a:t>5.1</a:t>
            </a:r>
            <a:r>
              <a:rPr lang="vi-VN" sz="2400" i="1" dirty="0"/>
              <a:t>. Quy trình tổ chức các hoạt động giáo dục cho trẻ mầm non dựa vào cộng đồng</a:t>
            </a:r>
            <a:endParaRPr lang="en-US" sz="2400" i="1" dirty="0"/>
          </a:p>
        </p:txBody>
      </p:sp>
      <p:sp>
        <p:nvSpPr>
          <p:cNvPr id="62472" name="Rectangle 2"/>
          <p:cNvSpPr>
            <a:spLocks noChangeArrowheads="1"/>
          </p:cNvSpPr>
          <p:nvPr/>
        </p:nvSpPr>
        <p:spPr bwMode="auto">
          <a:xfrm>
            <a:off x="836297" y="2338332"/>
            <a:ext cx="7416800"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just">
              <a:buFontTx/>
              <a:buChar char="-"/>
            </a:pPr>
            <a:r>
              <a:rPr lang="vi-VN" sz="2400" dirty="0" smtClean="0"/>
              <a:t>Đáp ứng </a:t>
            </a:r>
            <a:r>
              <a:rPr lang="vi-VN" sz="2400" dirty="0"/>
              <a:t>nhu </a:t>
            </a:r>
            <a:r>
              <a:rPr lang="vi-VN" sz="2400" dirty="0" smtClean="0"/>
              <a:t>cầu,</a:t>
            </a:r>
            <a:r>
              <a:rPr lang="en-US" sz="2400" dirty="0" smtClean="0"/>
              <a:t> </a:t>
            </a:r>
            <a:r>
              <a:rPr lang="vi-VN" sz="2400" dirty="0" smtClean="0"/>
              <a:t>mục </a:t>
            </a:r>
            <a:r>
              <a:rPr lang="vi-VN" sz="2400" dirty="0"/>
              <a:t>tiêu phát triển của địa </a:t>
            </a:r>
            <a:r>
              <a:rPr lang="vi-VN" sz="2400" dirty="0" smtClean="0"/>
              <a:t>phương</a:t>
            </a:r>
            <a:r>
              <a:rPr lang="en-US" sz="2400" dirty="0" smtClean="0"/>
              <a:t>;</a:t>
            </a:r>
          </a:p>
          <a:p>
            <a:pPr marL="342900" indent="-342900" algn="just">
              <a:buFontTx/>
              <a:buChar char="-"/>
            </a:pPr>
            <a:r>
              <a:rPr lang="vi-VN" sz="2400" dirty="0" smtClean="0"/>
              <a:t>Khai thác </a:t>
            </a:r>
            <a:r>
              <a:rPr lang="vi-VN" sz="2400" dirty="0"/>
              <a:t>thế mạnh từ địa phương và cộng đồng có thể tham gia thực hiện cùng cơ sở giáo dục mầm non</a:t>
            </a:r>
            <a:r>
              <a:rPr lang="vi-VN" sz="2400" dirty="0" smtClean="0"/>
              <a:t>.</a:t>
            </a:r>
            <a:endParaRPr lang="en-US" sz="2400" dirty="0" smtClean="0"/>
          </a:p>
        </p:txBody>
      </p:sp>
    </p:spTree>
    <p:extLst>
      <p:ext uri="{BB962C8B-B14F-4D97-AF65-F5344CB8AC3E}">
        <p14:creationId xmlns="" xmlns:p14="http://schemas.microsoft.com/office/powerpoint/2010/main" val="23333197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470">
                                            <p:txEl>
                                              <p:pRg st="0" end="0"/>
                                            </p:txEl>
                                          </p:spTgt>
                                        </p:tgtEl>
                                        <p:attrNameLst>
                                          <p:attrName>style.visibility</p:attrName>
                                        </p:attrNameLst>
                                      </p:cBhvr>
                                      <p:to>
                                        <p:strVal val="visible"/>
                                      </p:to>
                                    </p:set>
                                    <p:animEffect transition="in" filter="fade">
                                      <p:cBhvr>
                                        <p:cTn id="7" dur="500"/>
                                        <p:tgtEl>
                                          <p:spTgt spid="624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471">
                                            <p:txEl>
                                              <p:pRg st="0" end="0"/>
                                            </p:txEl>
                                          </p:spTgt>
                                        </p:tgtEl>
                                        <p:attrNameLst>
                                          <p:attrName>style.visibility</p:attrName>
                                        </p:attrNameLst>
                                      </p:cBhvr>
                                      <p:to>
                                        <p:strVal val="visible"/>
                                      </p:to>
                                    </p:set>
                                    <p:animEffect transition="in" filter="fade">
                                      <p:cBhvr>
                                        <p:cTn id="12" dur="500"/>
                                        <p:tgtEl>
                                          <p:spTgt spid="624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2472">
                                            <p:txEl>
                                              <p:pRg st="0" end="0"/>
                                            </p:txEl>
                                          </p:spTgt>
                                        </p:tgtEl>
                                        <p:attrNameLst>
                                          <p:attrName>style.visibility</p:attrName>
                                        </p:attrNameLst>
                                      </p:cBhvr>
                                      <p:to>
                                        <p:strVal val="visible"/>
                                      </p:to>
                                    </p:set>
                                    <p:animEffect transition="in" filter="fade">
                                      <p:cBhvr>
                                        <p:cTn id="17" dur="1000"/>
                                        <p:tgtEl>
                                          <p:spTgt spid="62472">
                                            <p:txEl>
                                              <p:pRg st="0" end="0"/>
                                            </p:txEl>
                                          </p:spTgt>
                                        </p:tgtEl>
                                      </p:cBhvr>
                                    </p:animEffect>
                                    <p:anim calcmode="lin" valueType="num">
                                      <p:cBhvr>
                                        <p:cTn id="18" dur="1000" fill="hold"/>
                                        <p:tgtEl>
                                          <p:spTgt spid="6247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2472">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2472">
                                            <p:txEl>
                                              <p:pRg st="1" end="1"/>
                                            </p:txEl>
                                          </p:spTgt>
                                        </p:tgtEl>
                                        <p:attrNameLst>
                                          <p:attrName>style.visibility</p:attrName>
                                        </p:attrNameLst>
                                      </p:cBhvr>
                                      <p:to>
                                        <p:strVal val="visible"/>
                                      </p:to>
                                    </p:set>
                                    <p:animEffect transition="in" filter="fade">
                                      <p:cBhvr>
                                        <p:cTn id="22" dur="1000"/>
                                        <p:tgtEl>
                                          <p:spTgt spid="62472">
                                            <p:txEl>
                                              <p:pRg st="1" end="1"/>
                                            </p:txEl>
                                          </p:spTgt>
                                        </p:tgtEl>
                                      </p:cBhvr>
                                    </p:animEffect>
                                    <p:anim calcmode="lin" valueType="num">
                                      <p:cBhvr>
                                        <p:cTn id="23" dur="1000" fill="hold"/>
                                        <p:tgtEl>
                                          <p:spTgt spid="62472">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6247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_text"/>
          <p:cNvSpPr txBox="1">
            <a:spLocks/>
          </p:cNvSpPr>
          <p:nvPr/>
        </p:nvSpPr>
        <p:spPr bwMode="gray">
          <a:xfrm>
            <a:off x="987425" y="1716088"/>
            <a:ext cx="4664075" cy="1641475"/>
          </a:xfrm>
          <a:prstGeom prst="rect">
            <a:avLst/>
          </a:prstGeom>
        </p:spPr>
        <p:txBody>
          <a:bodyPr lIns="0" tIns="0" rIns="0" bIns="0" anchor="ctr"/>
          <a:lstStyle/>
          <a:p>
            <a:pPr eaLnBrk="1" fontAlgn="auto" hangingPunct="1">
              <a:lnSpc>
                <a:spcPct val="95000"/>
              </a:lnSpc>
              <a:spcBef>
                <a:spcPts val="0"/>
              </a:spcBef>
              <a:spcAft>
                <a:spcPts val="800"/>
              </a:spcAft>
              <a:defRPr/>
            </a:pPr>
            <a:endParaRPr lang="en-US" i="1" noProof="1">
              <a:solidFill>
                <a:prstClr val="black"/>
              </a:solidFill>
              <a:latin typeface="Times New Roman" pitchFamily="18" charset="0"/>
              <a:ea typeface="+mn-ea"/>
              <a:cs typeface="Times New Roman" pitchFamily="18" charset="0"/>
            </a:endParaRPr>
          </a:p>
        </p:txBody>
      </p:sp>
      <p:cxnSp>
        <p:nvCxnSpPr>
          <p:cNvPr id="19" name="Straight Connector 6"/>
          <p:cNvCxnSpPr/>
          <p:nvPr/>
        </p:nvCxnSpPr>
        <p:spPr>
          <a:xfrm>
            <a:off x="987425" y="1176338"/>
            <a:ext cx="4427538" cy="0"/>
          </a:xfrm>
          <a:prstGeom prst="line">
            <a:avLst/>
          </a:prstGeom>
          <a:noFill/>
          <a:ln w="28575" cap="flat" cmpd="sng" algn="ctr">
            <a:solidFill>
              <a:schemeClr val="tx1">
                <a:lumMod val="50000"/>
                <a:lumOff val="50000"/>
              </a:schemeClr>
            </a:solidFill>
            <a:prstDash val="sysDot"/>
          </a:ln>
          <a:effectLst/>
        </p:spPr>
      </p:cxnSp>
      <p:cxnSp>
        <p:nvCxnSpPr>
          <p:cNvPr id="20" name="Straight Connector 7"/>
          <p:cNvCxnSpPr/>
          <p:nvPr/>
        </p:nvCxnSpPr>
        <p:spPr>
          <a:xfrm>
            <a:off x="987425" y="1159237"/>
            <a:ext cx="0" cy="1547812"/>
          </a:xfrm>
          <a:prstGeom prst="line">
            <a:avLst/>
          </a:prstGeom>
          <a:noFill/>
          <a:ln w="28575" cap="flat" cmpd="sng" algn="ctr">
            <a:solidFill>
              <a:schemeClr val="tx1">
                <a:lumMod val="50000"/>
                <a:lumOff val="50000"/>
              </a:schemeClr>
            </a:solidFill>
            <a:prstDash val="sysDot"/>
          </a:ln>
          <a:effectLst/>
        </p:spPr>
      </p:cxnSp>
      <p:sp>
        <p:nvSpPr>
          <p:cNvPr id="63493" name="Rectangle 2"/>
          <p:cNvSpPr>
            <a:spLocks noChangeArrowheads="1"/>
          </p:cNvSpPr>
          <p:nvPr/>
        </p:nvSpPr>
        <p:spPr bwMode="auto">
          <a:xfrm>
            <a:off x="806450" y="1581150"/>
            <a:ext cx="746601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vi-VN" sz="2400"/>
          </a:p>
        </p:txBody>
      </p:sp>
      <p:sp>
        <p:nvSpPr>
          <p:cNvPr id="63495" name="Rectangle 1"/>
          <p:cNvSpPr>
            <a:spLocks noChangeArrowheads="1"/>
          </p:cNvSpPr>
          <p:nvPr/>
        </p:nvSpPr>
        <p:spPr bwMode="auto">
          <a:xfrm>
            <a:off x="666750" y="188640"/>
            <a:ext cx="7510463"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400" i="1" dirty="0" smtClean="0"/>
              <a:t>2.</a:t>
            </a:r>
            <a:r>
              <a:rPr lang="vi-VN" sz="2400" i="1" dirty="0" smtClean="0"/>
              <a:t>5.1</a:t>
            </a:r>
            <a:r>
              <a:rPr lang="vi-VN" sz="2400" i="1" dirty="0"/>
              <a:t>. Quy trình tổ chức các hoạt động giáo dục cho trẻ mầm non dựa vào cộng đồng</a:t>
            </a:r>
            <a:endParaRPr lang="en-US" sz="2400" i="1" dirty="0"/>
          </a:p>
        </p:txBody>
      </p:sp>
      <p:pic>
        <p:nvPicPr>
          <p:cNvPr id="6349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63688" y="1268760"/>
            <a:ext cx="5827638" cy="46244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495">
                                            <p:txEl>
                                              <p:pRg st="0" end="0"/>
                                            </p:txEl>
                                          </p:spTgt>
                                        </p:tgtEl>
                                        <p:attrNameLst>
                                          <p:attrName>style.visibility</p:attrName>
                                        </p:attrNameLst>
                                      </p:cBhvr>
                                      <p:to>
                                        <p:strVal val="visible"/>
                                      </p:to>
                                    </p:set>
                                    <p:animEffect transition="in" filter="fade">
                                      <p:cBhvr>
                                        <p:cTn id="7" dur="500"/>
                                        <p:tgtEl>
                                          <p:spTgt spid="634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3496"/>
                                        </p:tgtEl>
                                        <p:attrNameLst>
                                          <p:attrName>style.visibility</p:attrName>
                                        </p:attrNameLst>
                                      </p:cBhvr>
                                      <p:to>
                                        <p:strVal val="visible"/>
                                      </p:to>
                                    </p:set>
                                    <p:anim calcmode="lin" valueType="num">
                                      <p:cBhvr additive="base">
                                        <p:cTn id="12" dur="500" fill="hold"/>
                                        <p:tgtEl>
                                          <p:spTgt spid="63496"/>
                                        </p:tgtEl>
                                        <p:attrNameLst>
                                          <p:attrName>ppt_x</p:attrName>
                                        </p:attrNameLst>
                                      </p:cBhvr>
                                      <p:tavLst>
                                        <p:tav tm="0">
                                          <p:val>
                                            <p:strVal val="#ppt_x"/>
                                          </p:val>
                                        </p:tav>
                                        <p:tav tm="100000">
                                          <p:val>
                                            <p:strVal val="#ppt_x"/>
                                          </p:val>
                                        </p:tav>
                                      </p:tavLst>
                                    </p:anim>
                                    <p:anim calcmode="lin" valueType="num">
                                      <p:cBhvr additive="base">
                                        <p:cTn id="13" dur="500" fill="hold"/>
                                        <p:tgtEl>
                                          <p:spTgt spid="634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_text"/>
          <p:cNvSpPr txBox="1">
            <a:spLocks/>
          </p:cNvSpPr>
          <p:nvPr/>
        </p:nvSpPr>
        <p:spPr bwMode="gray">
          <a:xfrm>
            <a:off x="987425" y="1716088"/>
            <a:ext cx="4664075" cy="1641475"/>
          </a:xfrm>
          <a:prstGeom prst="rect">
            <a:avLst/>
          </a:prstGeom>
        </p:spPr>
        <p:txBody>
          <a:bodyPr lIns="0" tIns="0" rIns="0" bIns="0" anchor="ctr"/>
          <a:lstStyle/>
          <a:p>
            <a:pPr eaLnBrk="1" fontAlgn="auto" hangingPunct="1">
              <a:lnSpc>
                <a:spcPct val="95000"/>
              </a:lnSpc>
              <a:spcBef>
                <a:spcPts val="0"/>
              </a:spcBef>
              <a:spcAft>
                <a:spcPts val="800"/>
              </a:spcAft>
              <a:defRPr/>
            </a:pPr>
            <a:endParaRPr lang="en-US" i="1" noProof="1">
              <a:solidFill>
                <a:prstClr val="black"/>
              </a:solidFill>
              <a:latin typeface="Times New Roman" pitchFamily="18" charset="0"/>
              <a:ea typeface="+mn-ea"/>
              <a:cs typeface="Times New Roman" pitchFamily="18" charset="0"/>
            </a:endParaRPr>
          </a:p>
        </p:txBody>
      </p:sp>
      <p:cxnSp>
        <p:nvCxnSpPr>
          <p:cNvPr id="19" name="Straight Connector 6"/>
          <p:cNvCxnSpPr/>
          <p:nvPr/>
        </p:nvCxnSpPr>
        <p:spPr>
          <a:xfrm>
            <a:off x="666750" y="1176338"/>
            <a:ext cx="4427538" cy="0"/>
          </a:xfrm>
          <a:prstGeom prst="line">
            <a:avLst/>
          </a:prstGeom>
          <a:noFill/>
          <a:ln w="28575" cap="flat" cmpd="sng" algn="ctr">
            <a:solidFill>
              <a:schemeClr val="tx1">
                <a:lumMod val="50000"/>
                <a:lumOff val="50000"/>
              </a:schemeClr>
            </a:solidFill>
            <a:prstDash val="sysDot"/>
          </a:ln>
          <a:effectLst/>
        </p:spPr>
      </p:cxnSp>
      <p:cxnSp>
        <p:nvCxnSpPr>
          <p:cNvPr id="20" name="Straight Connector 7"/>
          <p:cNvCxnSpPr/>
          <p:nvPr/>
        </p:nvCxnSpPr>
        <p:spPr>
          <a:xfrm>
            <a:off x="654050" y="1176338"/>
            <a:ext cx="0" cy="1547812"/>
          </a:xfrm>
          <a:prstGeom prst="line">
            <a:avLst/>
          </a:prstGeom>
          <a:noFill/>
          <a:ln w="28575" cap="flat" cmpd="sng" algn="ctr">
            <a:solidFill>
              <a:schemeClr val="tx1">
                <a:lumMod val="50000"/>
                <a:lumOff val="50000"/>
              </a:schemeClr>
            </a:solidFill>
            <a:prstDash val="sysDot"/>
          </a:ln>
          <a:effectLst/>
        </p:spPr>
      </p:cxnSp>
      <p:sp>
        <p:nvSpPr>
          <p:cNvPr id="65541" name="Rectangle 2"/>
          <p:cNvSpPr>
            <a:spLocks noChangeArrowheads="1"/>
          </p:cNvSpPr>
          <p:nvPr/>
        </p:nvSpPr>
        <p:spPr bwMode="auto">
          <a:xfrm>
            <a:off x="806450" y="1265238"/>
            <a:ext cx="746601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vi-VN" sz="2400"/>
          </a:p>
        </p:txBody>
      </p:sp>
      <p:sp>
        <p:nvSpPr>
          <p:cNvPr id="65543" name="Rectangle 2"/>
          <p:cNvSpPr>
            <a:spLocks noChangeArrowheads="1"/>
          </p:cNvSpPr>
          <p:nvPr/>
        </p:nvSpPr>
        <p:spPr bwMode="auto">
          <a:xfrm>
            <a:off x="673468" y="548680"/>
            <a:ext cx="6624638"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vi-VN" sz="2400" i="1" u="sng" dirty="0"/>
              <a:t>Bước 1</a:t>
            </a:r>
            <a:r>
              <a:rPr lang="vi-VN" sz="2400" i="1" dirty="0"/>
              <a:t>: Xây dựng mối quan hệ với cộng đồng</a:t>
            </a:r>
            <a:endParaRPr lang="en-US" sz="2400" i="1" dirty="0"/>
          </a:p>
        </p:txBody>
      </p:sp>
      <p:sp>
        <p:nvSpPr>
          <p:cNvPr id="65544" name="Rectangle 1"/>
          <p:cNvSpPr>
            <a:spLocks noChangeArrowheads="1"/>
          </p:cNvSpPr>
          <p:nvPr/>
        </p:nvSpPr>
        <p:spPr bwMode="auto">
          <a:xfrm>
            <a:off x="795051" y="1879649"/>
            <a:ext cx="7581900"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2400" dirty="0"/>
              <a:t>- </a:t>
            </a:r>
            <a:r>
              <a:rPr lang="vi-VN" sz="2400" dirty="0" smtClean="0"/>
              <a:t>Đòi </a:t>
            </a:r>
            <a:r>
              <a:rPr lang="vi-VN" sz="2400" dirty="0"/>
              <a:t>hỏi đầu tư thời gian, nỗ lực </a:t>
            </a:r>
            <a:r>
              <a:rPr lang="vi-VN" sz="2400" dirty="0" smtClean="0"/>
              <a:t>để </a:t>
            </a:r>
            <a:r>
              <a:rPr lang="vi-VN" sz="2400" dirty="0"/>
              <a:t>làm </a:t>
            </a:r>
            <a:r>
              <a:rPr lang="vi-VN" sz="2400" dirty="0" smtClean="0"/>
              <a:t>việc</a:t>
            </a:r>
            <a:r>
              <a:rPr lang="en-US" sz="2400" dirty="0" smtClean="0"/>
              <a:t> </a:t>
            </a:r>
            <a:r>
              <a:rPr lang="vi-VN" sz="2400" dirty="0" smtClean="0"/>
              <a:t>với </a:t>
            </a:r>
            <a:r>
              <a:rPr lang="vi-VN" sz="2400" dirty="0"/>
              <a:t>cộng </a:t>
            </a:r>
            <a:r>
              <a:rPr lang="vi-VN" sz="2400" dirty="0" smtClean="0"/>
              <a:t>đồng, </a:t>
            </a:r>
            <a:r>
              <a:rPr lang="vi-VN" sz="2400" dirty="0"/>
              <a:t>thiết lập và duy trì mối quan hệ lâu dài với cộng đồng. </a:t>
            </a:r>
            <a:endParaRPr lang="en-US" sz="2400" dirty="0"/>
          </a:p>
          <a:p>
            <a:pPr algn="just"/>
            <a:r>
              <a:rPr lang="en-US" sz="2400" dirty="0"/>
              <a:t>- </a:t>
            </a:r>
            <a:r>
              <a:rPr lang="vi-VN" sz="2400" dirty="0"/>
              <a:t>Thể hiện thiện chí, tôn trọng, bình đẳng của nhà giáo dục với cá </a:t>
            </a:r>
            <a:r>
              <a:rPr lang="vi-VN" sz="2400" dirty="0" smtClean="0"/>
              <a:t>nhân/tổ </a:t>
            </a:r>
            <a:r>
              <a:rPr lang="vi-VN" sz="2400" dirty="0"/>
              <a:t>chức cộng đồng; nắm bắt mối quan tâm của các nhóm khác nhau, tìm hiểu mục tiêu và sự mong đợi của các bên khác nhau. </a:t>
            </a:r>
            <a:endParaRPr lang="en-US" sz="2400" dirty="0"/>
          </a:p>
        </p:txBody>
      </p:sp>
      <p:sp>
        <p:nvSpPr>
          <p:cNvPr id="8" name="Rectangle 7"/>
          <p:cNvSpPr/>
          <p:nvPr/>
        </p:nvSpPr>
        <p:spPr>
          <a:xfrm>
            <a:off x="899592" y="1412776"/>
            <a:ext cx="1753237" cy="461665"/>
          </a:xfrm>
          <a:prstGeom prst="rect">
            <a:avLst/>
          </a:prstGeom>
        </p:spPr>
        <p:txBody>
          <a:bodyPr wrap="none">
            <a:spAutoFit/>
          </a:bodyPr>
          <a:lstStyle/>
          <a:p>
            <a:r>
              <a:rPr lang="en-US" sz="2400" dirty="0"/>
              <a:t>a) </a:t>
            </a:r>
            <a:r>
              <a:rPr lang="en-US" sz="2400" dirty="0" err="1" smtClean="0"/>
              <a:t>Yêu</a:t>
            </a:r>
            <a:r>
              <a:rPr lang="en-US" sz="2400" dirty="0"/>
              <a:t> </a:t>
            </a:r>
            <a:r>
              <a:rPr lang="en-US" sz="2400" dirty="0" err="1" smtClean="0"/>
              <a:t>cầu</a:t>
            </a:r>
            <a:r>
              <a:rPr lang="en-US" sz="2400" dirty="0" smtClean="0"/>
              <a:t>:</a:t>
            </a:r>
            <a:endParaRPr lang="en-US" sz="2400" dirty="0"/>
          </a:p>
        </p:txBody>
      </p:sp>
    </p:spTree>
    <p:extLst>
      <p:ext uri="{BB962C8B-B14F-4D97-AF65-F5344CB8AC3E}">
        <p14:creationId xmlns="" xmlns:p14="http://schemas.microsoft.com/office/powerpoint/2010/main" val="21422353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543">
                                            <p:txEl>
                                              <p:pRg st="0" end="0"/>
                                            </p:txEl>
                                          </p:spTgt>
                                        </p:tgtEl>
                                        <p:attrNameLst>
                                          <p:attrName>style.visibility</p:attrName>
                                        </p:attrNameLst>
                                      </p:cBhvr>
                                      <p:to>
                                        <p:strVal val="visible"/>
                                      </p:to>
                                    </p:set>
                                    <p:anim calcmode="lin" valueType="num">
                                      <p:cBhvr additive="base">
                                        <p:cTn id="7" dur="500" fill="hold"/>
                                        <p:tgtEl>
                                          <p:spTgt spid="655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5544">
                                            <p:txEl>
                                              <p:pRg st="0" end="0"/>
                                            </p:txEl>
                                          </p:spTgt>
                                        </p:tgtEl>
                                        <p:attrNameLst>
                                          <p:attrName>style.visibility</p:attrName>
                                        </p:attrNameLst>
                                      </p:cBhvr>
                                      <p:to>
                                        <p:strVal val="visible"/>
                                      </p:to>
                                    </p:set>
                                    <p:animEffect transition="in" filter="fade">
                                      <p:cBhvr>
                                        <p:cTn id="19" dur="1000"/>
                                        <p:tgtEl>
                                          <p:spTgt spid="65544">
                                            <p:txEl>
                                              <p:pRg st="0" end="0"/>
                                            </p:txEl>
                                          </p:spTgt>
                                        </p:tgtEl>
                                      </p:cBhvr>
                                    </p:animEffect>
                                    <p:anim calcmode="lin" valueType="num">
                                      <p:cBhvr>
                                        <p:cTn id="20" dur="1000" fill="hold"/>
                                        <p:tgtEl>
                                          <p:spTgt spid="6554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5544">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5544">
                                            <p:txEl>
                                              <p:pRg st="1" end="1"/>
                                            </p:txEl>
                                          </p:spTgt>
                                        </p:tgtEl>
                                        <p:attrNameLst>
                                          <p:attrName>style.visibility</p:attrName>
                                        </p:attrNameLst>
                                      </p:cBhvr>
                                      <p:to>
                                        <p:strVal val="visible"/>
                                      </p:to>
                                    </p:set>
                                    <p:animEffect transition="in" filter="fade">
                                      <p:cBhvr>
                                        <p:cTn id="24" dur="1000"/>
                                        <p:tgtEl>
                                          <p:spTgt spid="65544">
                                            <p:txEl>
                                              <p:pRg st="1" end="1"/>
                                            </p:txEl>
                                          </p:spTgt>
                                        </p:tgtEl>
                                      </p:cBhvr>
                                    </p:animEffect>
                                    <p:anim calcmode="lin" valueType="num">
                                      <p:cBhvr>
                                        <p:cTn id="25" dur="1000" fill="hold"/>
                                        <p:tgtEl>
                                          <p:spTgt spid="6554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554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_text"/>
          <p:cNvSpPr txBox="1">
            <a:spLocks/>
          </p:cNvSpPr>
          <p:nvPr/>
        </p:nvSpPr>
        <p:spPr bwMode="gray">
          <a:xfrm>
            <a:off x="987425" y="1716088"/>
            <a:ext cx="4664075" cy="1641475"/>
          </a:xfrm>
          <a:prstGeom prst="rect">
            <a:avLst/>
          </a:prstGeom>
        </p:spPr>
        <p:txBody>
          <a:bodyPr lIns="0" tIns="0" rIns="0" bIns="0" anchor="ctr"/>
          <a:lstStyle/>
          <a:p>
            <a:pPr eaLnBrk="1" fontAlgn="auto" hangingPunct="1">
              <a:lnSpc>
                <a:spcPct val="95000"/>
              </a:lnSpc>
              <a:spcBef>
                <a:spcPts val="0"/>
              </a:spcBef>
              <a:spcAft>
                <a:spcPts val="800"/>
              </a:spcAft>
              <a:defRPr/>
            </a:pPr>
            <a:endParaRPr lang="en-US" i="1" noProof="1">
              <a:solidFill>
                <a:prstClr val="black"/>
              </a:solidFill>
              <a:latin typeface="Times New Roman" pitchFamily="18" charset="0"/>
              <a:ea typeface="+mn-ea"/>
              <a:cs typeface="Times New Roman" pitchFamily="18" charset="0"/>
            </a:endParaRPr>
          </a:p>
        </p:txBody>
      </p:sp>
      <p:cxnSp>
        <p:nvCxnSpPr>
          <p:cNvPr id="19" name="Straight Connector 6"/>
          <p:cNvCxnSpPr/>
          <p:nvPr/>
        </p:nvCxnSpPr>
        <p:spPr>
          <a:xfrm>
            <a:off x="666750" y="1176338"/>
            <a:ext cx="4427538" cy="0"/>
          </a:xfrm>
          <a:prstGeom prst="line">
            <a:avLst/>
          </a:prstGeom>
          <a:noFill/>
          <a:ln w="28575" cap="flat" cmpd="sng" algn="ctr">
            <a:solidFill>
              <a:schemeClr val="tx1">
                <a:lumMod val="50000"/>
                <a:lumOff val="50000"/>
              </a:schemeClr>
            </a:solidFill>
            <a:prstDash val="sysDot"/>
          </a:ln>
          <a:effectLst/>
        </p:spPr>
      </p:cxnSp>
      <p:cxnSp>
        <p:nvCxnSpPr>
          <p:cNvPr id="20" name="Straight Connector 7"/>
          <p:cNvCxnSpPr/>
          <p:nvPr/>
        </p:nvCxnSpPr>
        <p:spPr>
          <a:xfrm>
            <a:off x="654050" y="1176338"/>
            <a:ext cx="0" cy="1547812"/>
          </a:xfrm>
          <a:prstGeom prst="line">
            <a:avLst/>
          </a:prstGeom>
          <a:noFill/>
          <a:ln w="28575" cap="flat" cmpd="sng" algn="ctr">
            <a:solidFill>
              <a:schemeClr val="tx1">
                <a:lumMod val="50000"/>
                <a:lumOff val="50000"/>
              </a:schemeClr>
            </a:solidFill>
            <a:prstDash val="sysDot"/>
          </a:ln>
          <a:effectLst/>
        </p:spPr>
      </p:cxnSp>
      <p:sp>
        <p:nvSpPr>
          <p:cNvPr id="66565" name="Rectangle 2"/>
          <p:cNvSpPr>
            <a:spLocks noChangeArrowheads="1"/>
          </p:cNvSpPr>
          <p:nvPr/>
        </p:nvSpPr>
        <p:spPr bwMode="auto">
          <a:xfrm>
            <a:off x="806450" y="1265238"/>
            <a:ext cx="746601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vi-VN" sz="2400"/>
          </a:p>
        </p:txBody>
      </p:sp>
      <p:sp>
        <p:nvSpPr>
          <p:cNvPr id="2" name="Rectangle 1"/>
          <p:cNvSpPr/>
          <p:nvPr/>
        </p:nvSpPr>
        <p:spPr>
          <a:xfrm>
            <a:off x="806450" y="1340768"/>
            <a:ext cx="7581900" cy="3048000"/>
          </a:xfrm>
          <a:prstGeom prst="rect">
            <a:avLst/>
          </a:prstGeom>
        </p:spPr>
        <p:txBody>
          <a:bodyPr>
            <a:spAutoFit/>
          </a:bodyPr>
          <a:lstStyle/>
          <a:p>
            <a:pPr algn="just">
              <a:defRPr/>
            </a:pPr>
            <a:r>
              <a:rPr lang="en-US" sz="2400" dirty="0"/>
              <a:t>L</a:t>
            </a:r>
            <a:r>
              <a:rPr lang="vi-VN" sz="2400" dirty="0"/>
              <a:t>ư</a:t>
            </a:r>
            <a:r>
              <a:rPr lang="en-US" sz="2400" dirty="0"/>
              <a:t>u ý:</a:t>
            </a:r>
          </a:p>
          <a:p>
            <a:pPr marL="342900" indent="-342900" algn="just">
              <a:buFontTx/>
              <a:buChar char="-"/>
              <a:defRPr/>
            </a:pPr>
            <a:r>
              <a:rPr lang="vi-VN" sz="2400" dirty="0"/>
              <a:t>Không hứa hẹn với cộng đồng nếu không chắc chắn kế hoạch thực hiện bất kỳ điều gì;</a:t>
            </a:r>
            <a:endParaRPr lang="en-US" sz="2400" dirty="0"/>
          </a:p>
          <a:p>
            <a:pPr marL="342900" indent="-342900" algn="just">
              <a:buFontTx/>
              <a:buChar char="-"/>
              <a:defRPr/>
            </a:pPr>
            <a:r>
              <a:rPr lang="vi-VN" sz="2400" dirty="0"/>
              <a:t>Không làm cho người dân kỳ vọng quá nhiều</a:t>
            </a:r>
            <a:r>
              <a:rPr lang="en-US" sz="2400" dirty="0"/>
              <a:t>;</a:t>
            </a:r>
          </a:p>
          <a:p>
            <a:pPr marL="342900" indent="-342900" algn="just">
              <a:buFontTx/>
              <a:buChar char="-"/>
              <a:defRPr/>
            </a:pPr>
            <a:r>
              <a:rPr lang="en-US" sz="2400" dirty="0" err="1"/>
              <a:t>Không</a:t>
            </a:r>
            <a:r>
              <a:rPr lang="en-US" sz="2400" dirty="0"/>
              <a:t> </a:t>
            </a:r>
            <a:r>
              <a:rPr lang="vi-VN" sz="2400" dirty="0"/>
              <a:t>để</a:t>
            </a:r>
            <a:r>
              <a:rPr lang="en-US" sz="2400" dirty="0"/>
              <a:t> </a:t>
            </a:r>
            <a:r>
              <a:rPr lang="en-US" sz="2400" dirty="0" err="1"/>
              <a:t>nhóm</a:t>
            </a:r>
            <a:r>
              <a:rPr lang="en-US" sz="2400" dirty="0"/>
              <a:t> </a:t>
            </a:r>
            <a:r>
              <a:rPr lang="en-US" sz="2400" dirty="0" err="1"/>
              <a:t>đa</a:t>
            </a:r>
            <a:r>
              <a:rPr lang="en-US" sz="2400" dirty="0"/>
              <a:t> </a:t>
            </a:r>
            <a:r>
              <a:rPr lang="en-US" sz="2400" dirty="0" err="1"/>
              <a:t>số</a:t>
            </a:r>
            <a:r>
              <a:rPr lang="en-US" sz="2400" dirty="0"/>
              <a:t> l</a:t>
            </a:r>
            <a:r>
              <a:rPr lang="vi-VN" sz="2400" dirty="0"/>
              <a:t>ấn át</a:t>
            </a:r>
            <a:r>
              <a:rPr lang="en-US" sz="2400" dirty="0"/>
              <a:t> </a:t>
            </a:r>
            <a:r>
              <a:rPr lang="en-US" sz="2400" dirty="0" err="1"/>
              <a:t>các</a:t>
            </a:r>
            <a:r>
              <a:rPr lang="en-US" sz="2400" dirty="0"/>
              <a:t> </a:t>
            </a:r>
            <a:r>
              <a:rPr lang="en-US" sz="2400" dirty="0" err="1"/>
              <a:t>nhóm</a:t>
            </a:r>
            <a:r>
              <a:rPr lang="en-US" sz="2400" dirty="0"/>
              <a:t> </a:t>
            </a:r>
            <a:r>
              <a:rPr lang="en-US" sz="2400" dirty="0" err="1"/>
              <a:t>thiểu</a:t>
            </a:r>
            <a:r>
              <a:rPr lang="en-US" sz="2400" dirty="0"/>
              <a:t> </a:t>
            </a:r>
            <a:r>
              <a:rPr lang="en-US" sz="2400" dirty="0" err="1"/>
              <a:t>số</a:t>
            </a:r>
            <a:r>
              <a:rPr lang="en-US" sz="2400" dirty="0"/>
              <a:t> </a:t>
            </a:r>
            <a:r>
              <a:rPr lang="en-US" sz="2400" dirty="0" err="1"/>
              <a:t>trong</a:t>
            </a:r>
            <a:r>
              <a:rPr lang="en-US" sz="2400" dirty="0"/>
              <a:t> </a:t>
            </a:r>
            <a:r>
              <a:rPr lang="en-US" sz="2400" dirty="0" err="1"/>
              <a:t>tiến</a:t>
            </a:r>
            <a:r>
              <a:rPr lang="en-US" sz="2400" dirty="0"/>
              <a:t> </a:t>
            </a:r>
            <a:r>
              <a:rPr lang="en-US" sz="2400" dirty="0" err="1"/>
              <a:t>trình</a:t>
            </a:r>
            <a:r>
              <a:rPr lang="en-US" sz="2400" dirty="0"/>
              <a:t> </a:t>
            </a:r>
            <a:r>
              <a:rPr lang="en-US" sz="2400" dirty="0" err="1"/>
              <a:t>xây</a:t>
            </a:r>
            <a:r>
              <a:rPr lang="en-US" sz="2400" dirty="0"/>
              <a:t> </a:t>
            </a:r>
            <a:r>
              <a:rPr lang="en-US" sz="2400" dirty="0" err="1"/>
              <a:t>dựng</a:t>
            </a:r>
            <a:r>
              <a:rPr lang="en-US" sz="2400" dirty="0"/>
              <a:t> </a:t>
            </a:r>
            <a:r>
              <a:rPr lang="en-US" sz="2400" dirty="0" err="1"/>
              <a:t>mối</a:t>
            </a:r>
            <a:r>
              <a:rPr lang="en-US" sz="2400" dirty="0"/>
              <a:t> </a:t>
            </a:r>
            <a:r>
              <a:rPr lang="en-US" sz="2400" dirty="0" err="1"/>
              <a:t>quan</a:t>
            </a:r>
            <a:r>
              <a:rPr lang="en-US" sz="2400" dirty="0"/>
              <a:t> </a:t>
            </a:r>
            <a:r>
              <a:rPr lang="en-US" sz="2400" dirty="0" err="1"/>
              <a:t>hệ</a:t>
            </a:r>
            <a:r>
              <a:rPr lang="en-US" sz="2400" dirty="0"/>
              <a:t> </a:t>
            </a:r>
            <a:r>
              <a:rPr lang="en-US" sz="2400" dirty="0" err="1"/>
              <a:t>địa</a:t>
            </a:r>
            <a:r>
              <a:rPr lang="en-US" sz="2400" dirty="0"/>
              <a:t> </a:t>
            </a:r>
            <a:r>
              <a:rPr lang="en-US" sz="2400" dirty="0" err="1"/>
              <a:t>phương</a:t>
            </a:r>
            <a:endParaRPr lang="en-US" sz="2400" dirty="0"/>
          </a:p>
          <a:p>
            <a:pPr marL="342900" indent="-342900" algn="just">
              <a:buFontTx/>
              <a:buChar char="-"/>
              <a:defRPr/>
            </a:pPr>
            <a:r>
              <a:rPr lang="en-US" sz="2400" dirty="0" err="1"/>
              <a:t>Không</a:t>
            </a:r>
            <a:r>
              <a:rPr lang="en-US" sz="2400" dirty="0"/>
              <a:t> </a:t>
            </a:r>
            <a:r>
              <a:rPr lang="vi-VN" sz="2400" dirty="0"/>
              <a:t>để</a:t>
            </a:r>
            <a:r>
              <a:rPr lang="en-US" sz="2400" dirty="0"/>
              <a:t> </a:t>
            </a:r>
            <a:r>
              <a:rPr lang="vi-VN" sz="2400" dirty="0"/>
              <a:t>dẫn đến sự thiếu tham gia đóng góp ý kiến của </a:t>
            </a:r>
            <a:r>
              <a:rPr lang="en-US" sz="2400" dirty="0" err="1"/>
              <a:t>các</a:t>
            </a:r>
            <a:r>
              <a:rPr lang="en-US" sz="2400" dirty="0"/>
              <a:t> </a:t>
            </a:r>
            <a:r>
              <a:rPr lang="vi-VN" sz="2400" dirty="0"/>
              <a:t>đố</a:t>
            </a:r>
            <a:r>
              <a:rPr lang="en-US" sz="2400" dirty="0"/>
              <a:t>i t</a:t>
            </a:r>
            <a:r>
              <a:rPr lang="vi-VN" sz="2400" dirty="0"/>
              <a:t>ượ</a:t>
            </a:r>
            <a:r>
              <a:rPr lang="en-US" sz="2400" dirty="0" err="1"/>
              <a:t>ng</a:t>
            </a:r>
            <a:r>
              <a:rPr lang="en-US" sz="2400" dirty="0"/>
              <a:t> </a:t>
            </a:r>
            <a:r>
              <a:rPr lang="en-US" sz="2400" dirty="0" err="1"/>
              <a:t>khác</a:t>
            </a:r>
            <a:r>
              <a:rPr lang="en-US" sz="2400" dirty="0"/>
              <a:t> </a:t>
            </a:r>
            <a:r>
              <a:rPr lang="en-US" sz="2400" dirty="0" err="1"/>
              <a:t>nhau</a:t>
            </a:r>
            <a:r>
              <a:rPr lang="en-US" sz="2400" dirty="0"/>
              <a:t> </a:t>
            </a:r>
            <a:r>
              <a:rPr lang="en-US" sz="2400" dirty="0" err="1"/>
              <a:t>trong</a:t>
            </a:r>
            <a:r>
              <a:rPr lang="en-US" sz="2400" dirty="0"/>
              <a:t> </a:t>
            </a:r>
            <a:r>
              <a:rPr lang="en-US" sz="2400" dirty="0" err="1"/>
              <a:t>cộng</a:t>
            </a:r>
            <a:r>
              <a:rPr lang="en-US" sz="2400" dirty="0"/>
              <a:t> </a:t>
            </a:r>
            <a:r>
              <a:rPr lang="vi-VN" sz="2400" dirty="0"/>
              <a:t>đồ</a:t>
            </a:r>
            <a:r>
              <a:rPr lang="en-US" sz="2400" dirty="0" err="1"/>
              <a:t>ng</a:t>
            </a:r>
            <a:r>
              <a:rPr lang="en-US" sz="2400" dirty="0"/>
              <a:t>.</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barn(inVertical)">
                                      <p:cBhvr>
                                        <p:cTn id="13" dur="500"/>
                                        <p:tgtEl>
                                          <p:spTgt spid="2">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barn(inVertical)">
                                      <p:cBhvr>
                                        <p:cTn id="16" dur="500"/>
                                        <p:tgtEl>
                                          <p:spTgt spid="2">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barn(inVertical)">
                                      <p:cBhvr>
                                        <p:cTn id="19" dur="500"/>
                                        <p:tgtEl>
                                          <p:spTgt spid="2">
                                            <p:txEl>
                                              <p:pRg st="3" end="3"/>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_text"/>
          <p:cNvSpPr txBox="1">
            <a:spLocks/>
          </p:cNvSpPr>
          <p:nvPr/>
        </p:nvSpPr>
        <p:spPr bwMode="gray">
          <a:xfrm>
            <a:off x="987425" y="1716088"/>
            <a:ext cx="4664075" cy="1641475"/>
          </a:xfrm>
          <a:prstGeom prst="rect">
            <a:avLst/>
          </a:prstGeom>
        </p:spPr>
        <p:txBody>
          <a:bodyPr lIns="0" tIns="0" rIns="0" bIns="0" anchor="ctr"/>
          <a:lstStyle/>
          <a:p>
            <a:pPr eaLnBrk="1" fontAlgn="auto" hangingPunct="1">
              <a:lnSpc>
                <a:spcPct val="95000"/>
              </a:lnSpc>
              <a:spcBef>
                <a:spcPts val="0"/>
              </a:spcBef>
              <a:spcAft>
                <a:spcPts val="800"/>
              </a:spcAft>
              <a:defRPr/>
            </a:pPr>
            <a:endParaRPr lang="en-US" i="1" noProof="1">
              <a:solidFill>
                <a:prstClr val="black"/>
              </a:solidFill>
              <a:latin typeface="Times New Roman" pitchFamily="18" charset="0"/>
              <a:ea typeface="+mn-ea"/>
              <a:cs typeface="Times New Roman" pitchFamily="18" charset="0"/>
            </a:endParaRPr>
          </a:p>
        </p:txBody>
      </p:sp>
      <p:grpSp>
        <p:nvGrpSpPr>
          <p:cNvPr id="5123" name="Gruppieren 19"/>
          <p:cNvGrpSpPr>
            <a:grpSpLocks/>
          </p:cNvGrpSpPr>
          <p:nvPr/>
        </p:nvGrpSpPr>
        <p:grpSpPr bwMode="auto">
          <a:xfrm>
            <a:off x="7248525" y="3944938"/>
            <a:ext cx="1597025" cy="2762250"/>
            <a:chOff x="2932118" y="138113"/>
            <a:chExt cx="3273432" cy="6401712"/>
          </a:xfrm>
        </p:grpSpPr>
        <p:sp>
          <p:nvSpPr>
            <p:cNvPr id="8" name="Rectangle 6"/>
            <p:cNvSpPr>
              <a:spLocks noChangeArrowheads="1"/>
            </p:cNvSpPr>
            <p:nvPr/>
          </p:nvSpPr>
          <p:spPr bwMode="gray">
            <a:xfrm>
              <a:off x="2932118" y="476594"/>
              <a:ext cx="3273432" cy="5676919"/>
            </a:xfrm>
            <a:prstGeom prst="rect">
              <a:avLst/>
            </a:prstGeom>
            <a:gradFill flip="none" rotWithShape="1">
              <a:gsLst>
                <a:gs pos="0">
                  <a:srgbClr val="D7D7D7"/>
                </a:gs>
                <a:gs pos="100000">
                  <a:srgbClr val="C8C8C8"/>
                </a:gs>
              </a:gsLst>
              <a:lin ang="0" scaled="1"/>
              <a:tileRect/>
            </a:gradFill>
            <a:ln w="14288" cap="flat">
              <a:noFill/>
              <a:prstDash val="solid"/>
              <a:miter lim="800000"/>
              <a:headEnd/>
              <a:tailEnd/>
            </a:ln>
          </p:spPr>
          <p:txBody>
            <a:bodyPr/>
            <a:lstStyle/>
            <a:p>
              <a:pPr eaLnBrk="1" fontAlgn="auto" hangingPunct="1">
                <a:spcBef>
                  <a:spcPts val="0"/>
                </a:spcBef>
                <a:spcAft>
                  <a:spcPts val="0"/>
                </a:spcAft>
                <a:defRPr/>
              </a:pPr>
              <a:endParaRPr lang="de-DE">
                <a:solidFill>
                  <a:prstClr val="black"/>
                </a:solidFill>
                <a:latin typeface="Calibri"/>
                <a:ea typeface="+mn-ea"/>
              </a:endParaRPr>
            </a:p>
          </p:txBody>
        </p:sp>
        <p:sp>
          <p:nvSpPr>
            <p:cNvPr id="9" name="Rectangle 7"/>
            <p:cNvSpPr>
              <a:spLocks noChangeArrowheads="1"/>
            </p:cNvSpPr>
            <p:nvPr/>
          </p:nvSpPr>
          <p:spPr bwMode="gray">
            <a:xfrm>
              <a:off x="3127353" y="631118"/>
              <a:ext cx="2886218" cy="5522395"/>
            </a:xfrm>
            <a:prstGeom prst="rect">
              <a:avLst/>
            </a:prstGeom>
            <a:solidFill>
              <a:srgbClr val="AFAFAF"/>
            </a:solidFill>
            <a:ln w="14288" cap="flat">
              <a:noFill/>
              <a:prstDash val="solid"/>
              <a:miter lim="800000"/>
              <a:headEnd/>
              <a:tailEnd/>
            </a:ln>
          </p:spPr>
          <p:txBody>
            <a:bodyPr/>
            <a:lstStyle/>
            <a:p>
              <a:pPr eaLnBrk="1" fontAlgn="auto" hangingPunct="1">
                <a:spcBef>
                  <a:spcPts val="0"/>
                </a:spcBef>
                <a:spcAft>
                  <a:spcPts val="0"/>
                </a:spcAft>
                <a:defRPr/>
              </a:pPr>
              <a:endParaRPr lang="de-DE">
                <a:solidFill>
                  <a:prstClr val="black"/>
                </a:solidFill>
                <a:latin typeface="Calibri"/>
                <a:ea typeface="+mn-ea"/>
              </a:endParaRPr>
            </a:p>
          </p:txBody>
        </p:sp>
        <p:sp>
          <p:nvSpPr>
            <p:cNvPr id="10" name="Rectangle 8"/>
            <p:cNvSpPr>
              <a:spLocks noChangeArrowheads="1"/>
            </p:cNvSpPr>
            <p:nvPr/>
          </p:nvSpPr>
          <p:spPr bwMode="gray">
            <a:xfrm>
              <a:off x="3166399" y="675268"/>
              <a:ext cx="2808124" cy="5478245"/>
            </a:xfrm>
            <a:prstGeom prst="rect">
              <a:avLst/>
            </a:prstGeom>
            <a:solidFill>
              <a:srgbClr val="FFFFFF"/>
            </a:solidFill>
            <a:ln w="14288" cap="flat">
              <a:noFill/>
              <a:prstDash val="solid"/>
              <a:miter lim="800000"/>
              <a:headEnd/>
              <a:tailEnd/>
            </a:ln>
          </p:spPr>
          <p:txBody>
            <a:bodyPr/>
            <a:lstStyle/>
            <a:p>
              <a:pPr eaLnBrk="1" fontAlgn="auto" hangingPunct="1">
                <a:spcBef>
                  <a:spcPts val="0"/>
                </a:spcBef>
                <a:spcAft>
                  <a:spcPts val="0"/>
                </a:spcAft>
                <a:defRPr/>
              </a:pPr>
              <a:endParaRPr lang="de-DE">
                <a:solidFill>
                  <a:prstClr val="black"/>
                </a:solidFill>
                <a:latin typeface="Calibri"/>
                <a:ea typeface="+mn-ea"/>
              </a:endParaRPr>
            </a:p>
          </p:txBody>
        </p:sp>
        <p:sp>
          <p:nvSpPr>
            <p:cNvPr id="11" name="Rectangle 9"/>
            <p:cNvSpPr>
              <a:spLocks noChangeArrowheads="1"/>
            </p:cNvSpPr>
            <p:nvPr/>
          </p:nvSpPr>
          <p:spPr bwMode="gray">
            <a:xfrm>
              <a:off x="3231478" y="741493"/>
              <a:ext cx="2674713" cy="5412021"/>
            </a:xfrm>
            <a:prstGeom prst="rect">
              <a:avLst/>
            </a:prstGeom>
            <a:solidFill>
              <a:srgbClr val="969696"/>
            </a:solidFill>
            <a:ln w="14288" cap="flat">
              <a:noFill/>
              <a:prstDash val="solid"/>
              <a:miter lim="800000"/>
              <a:headEnd/>
              <a:tailEnd/>
            </a:ln>
          </p:spPr>
          <p:txBody>
            <a:bodyPr/>
            <a:lstStyle/>
            <a:p>
              <a:pPr eaLnBrk="1" fontAlgn="auto" hangingPunct="1">
                <a:spcBef>
                  <a:spcPts val="0"/>
                </a:spcBef>
                <a:spcAft>
                  <a:spcPts val="0"/>
                </a:spcAft>
                <a:defRPr/>
              </a:pPr>
              <a:endParaRPr lang="de-DE">
                <a:solidFill>
                  <a:prstClr val="black"/>
                </a:solidFill>
                <a:latin typeface="Calibri"/>
                <a:ea typeface="+mn-ea"/>
              </a:endParaRPr>
            </a:p>
          </p:txBody>
        </p:sp>
        <p:sp>
          <p:nvSpPr>
            <p:cNvPr id="12" name="Rectangle 10"/>
            <p:cNvSpPr>
              <a:spLocks noChangeArrowheads="1"/>
            </p:cNvSpPr>
            <p:nvPr/>
          </p:nvSpPr>
          <p:spPr bwMode="gray">
            <a:xfrm>
              <a:off x="3299811" y="826112"/>
              <a:ext cx="2547809" cy="5331082"/>
            </a:xfrm>
            <a:prstGeom prst="rect">
              <a:avLst/>
            </a:prstGeom>
            <a:blipFill>
              <a:blip r:embed="rId3" cstate="print"/>
              <a:stretch>
                <a:fillRect/>
              </a:stretch>
            </a:blipFill>
            <a:ln w="14288" cap="flat">
              <a:noFill/>
              <a:prstDash val="solid"/>
              <a:miter lim="800000"/>
              <a:headEnd/>
              <a:tailEnd/>
            </a:ln>
          </p:spPr>
          <p:txBody>
            <a:bodyPr/>
            <a:lstStyle/>
            <a:p>
              <a:pPr eaLnBrk="1" fontAlgn="auto" hangingPunct="1">
                <a:spcBef>
                  <a:spcPts val="0"/>
                </a:spcBef>
                <a:spcAft>
                  <a:spcPts val="0"/>
                </a:spcAft>
                <a:defRPr/>
              </a:pPr>
              <a:endParaRPr lang="de-DE">
                <a:solidFill>
                  <a:prstClr val="black"/>
                </a:solidFill>
                <a:latin typeface="Calibri"/>
                <a:ea typeface="+mn-ea"/>
              </a:endParaRPr>
            </a:p>
          </p:txBody>
        </p:sp>
        <p:sp>
          <p:nvSpPr>
            <p:cNvPr id="13" name="Freeform 11"/>
            <p:cNvSpPr>
              <a:spLocks/>
            </p:cNvSpPr>
            <p:nvPr/>
          </p:nvSpPr>
          <p:spPr bwMode="gray">
            <a:xfrm>
              <a:off x="4383361" y="3136615"/>
              <a:ext cx="214758" cy="66225"/>
            </a:xfrm>
            <a:custGeom>
              <a:avLst/>
              <a:gdLst/>
              <a:ahLst/>
              <a:cxnLst>
                <a:cxn ang="0">
                  <a:pos x="49" y="0"/>
                </a:cxn>
                <a:cxn ang="0">
                  <a:pos x="34" y="0"/>
                </a:cxn>
                <a:cxn ang="0">
                  <a:pos x="11" y="0"/>
                </a:cxn>
                <a:cxn ang="0">
                  <a:pos x="6" y="0"/>
                </a:cxn>
                <a:cxn ang="0">
                  <a:pos x="0" y="9"/>
                </a:cxn>
                <a:cxn ang="0">
                  <a:pos x="6" y="17"/>
                </a:cxn>
                <a:cxn ang="0">
                  <a:pos x="11" y="17"/>
                </a:cxn>
                <a:cxn ang="0">
                  <a:pos x="34" y="17"/>
                </a:cxn>
                <a:cxn ang="0">
                  <a:pos x="49" y="17"/>
                </a:cxn>
                <a:cxn ang="0">
                  <a:pos x="57" y="9"/>
                </a:cxn>
                <a:cxn ang="0">
                  <a:pos x="49" y="0"/>
                </a:cxn>
              </a:cxnLst>
              <a:rect l="0" t="0" r="r" b="b"/>
              <a:pathLst>
                <a:path w="57" h="17">
                  <a:moveTo>
                    <a:pt x="49" y="0"/>
                  </a:moveTo>
                  <a:cubicBezTo>
                    <a:pt x="34" y="0"/>
                    <a:pt x="34" y="0"/>
                    <a:pt x="34" y="0"/>
                  </a:cubicBezTo>
                  <a:cubicBezTo>
                    <a:pt x="11" y="0"/>
                    <a:pt x="11" y="0"/>
                    <a:pt x="11" y="0"/>
                  </a:cubicBezTo>
                  <a:cubicBezTo>
                    <a:pt x="6" y="0"/>
                    <a:pt x="6" y="0"/>
                    <a:pt x="6" y="0"/>
                  </a:cubicBezTo>
                  <a:cubicBezTo>
                    <a:pt x="1" y="0"/>
                    <a:pt x="0" y="4"/>
                    <a:pt x="0" y="9"/>
                  </a:cubicBezTo>
                  <a:cubicBezTo>
                    <a:pt x="0" y="13"/>
                    <a:pt x="1" y="17"/>
                    <a:pt x="6" y="17"/>
                  </a:cubicBezTo>
                  <a:cubicBezTo>
                    <a:pt x="11" y="17"/>
                    <a:pt x="11" y="17"/>
                    <a:pt x="11" y="17"/>
                  </a:cubicBezTo>
                  <a:cubicBezTo>
                    <a:pt x="34" y="17"/>
                    <a:pt x="34" y="17"/>
                    <a:pt x="34" y="17"/>
                  </a:cubicBezTo>
                  <a:cubicBezTo>
                    <a:pt x="49" y="17"/>
                    <a:pt x="49" y="17"/>
                    <a:pt x="49" y="17"/>
                  </a:cubicBezTo>
                  <a:cubicBezTo>
                    <a:pt x="54" y="17"/>
                    <a:pt x="57" y="13"/>
                    <a:pt x="57" y="9"/>
                  </a:cubicBezTo>
                  <a:cubicBezTo>
                    <a:pt x="57" y="4"/>
                    <a:pt x="54" y="0"/>
                    <a:pt x="49" y="0"/>
                  </a:cubicBezTo>
                  <a:close/>
                </a:path>
              </a:pathLst>
            </a:custGeom>
            <a:gradFill flip="none" rotWithShape="1">
              <a:gsLst>
                <a:gs pos="0">
                  <a:srgbClr val="AFAFAF"/>
                </a:gs>
                <a:gs pos="100000">
                  <a:srgbClr val="C8C8C8"/>
                </a:gs>
              </a:gsLst>
              <a:lin ang="0" scaled="1"/>
              <a:tileRect/>
            </a:gradFill>
            <a:ln w="14288" cap="flat">
              <a:noFill/>
              <a:prstDash val="solid"/>
              <a:miter lim="800000"/>
              <a:headEnd/>
              <a:tailEnd/>
            </a:ln>
          </p:spPr>
          <p:txBody>
            <a:bodyPr/>
            <a:lstStyle/>
            <a:p>
              <a:pPr eaLnBrk="1" fontAlgn="auto" hangingPunct="1">
                <a:spcBef>
                  <a:spcPts val="0"/>
                </a:spcBef>
                <a:spcAft>
                  <a:spcPts val="0"/>
                </a:spcAft>
                <a:defRPr/>
              </a:pPr>
              <a:endParaRPr lang="de-DE">
                <a:solidFill>
                  <a:prstClr val="black"/>
                </a:solidFill>
                <a:latin typeface="Calibri"/>
                <a:ea typeface="+mn-ea"/>
              </a:endParaRPr>
            </a:p>
          </p:txBody>
        </p:sp>
        <p:sp>
          <p:nvSpPr>
            <p:cNvPr id="14" name="Freeform 12"/>
            <p:cNvSpPr>
              <a:spLocks/>
            </p:cNvSpPr>
            <p:nvPr/>
          </p:nvSpPr>
          <p:spPr bwMode="gray">
            <a:xfrm>
              <a:off x="4604627" y="138113"/>
              <a:ext cx="1233232" cy="6401712"/>
            </a:xfrm>
            <a:custGeom>
              <a:avLst/>
              <a:gdLst>
                <a:gd name="connsiteX0" fmla="*/ 10000 w 10000"/>
                <a:gd name="connsiteY0" fmla="*/ 9097 h 9731"/>
                <a:gd name="connsiteX1" fmla="*/ 0 w 10000"/>
                <a:gd name="connsiteY1" fmla="*/ 9731 h 9731"/>
                <a:gd name="connsiteX2" fmla="*/ 0 w 10000"/>
                <a:gd name="connsiteY2" fmla="*/ 0 h 9731"/>
                <a:gd name="connsiteX3" fmla="*/ 10000 w 10000"/>
                <a:gd name="connsiteY3" fmla="*/ 941 h 9731"/>
                <a:gd name="connsiteX4" fmla="*/ 10000 w 10000"/>
                <a:gd name="connsiteY4" fmla="*/ 9097 h 9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731">
                  <a:moveTo>
                    <a:pt x="10000" y="9097"/>
                  </a:moveTo>
                  <a:lnTo>
                    <a:pt x="0" y="9731"/>
                  </a:lnTo>
                  <a:lnTo>
                    <a:pt x="0" y="0"/>
                  </a:lnTo>
                  <a:lnTo>
                    <a:pt x="10000" y="941"/>
                  </a:lnTo>
                  <a:lnTo>
                    <a:pt x="10000" y="9097"/>
                  </a:lnTo>
                  <a:close/>
                </a:path>
              </a:pathLst>
            </a:custGeom>
            <a:gradFill flip="none" rotWithShape="1">
              <a:gsLst>
                <a:gs pos="0">
                  <a:srgbClr val="D7D7D7"/>
                </a:gs>
                <a:gs pos="100000">
                  <a:srgbClr val="C8C8C8"/>
                </a:gs>
              </a:gsLst>
              <a:lin ang="0" scaled="1"/>
              <a:tileRect/>
            </a:gradFill>
            <a:ln w="14288" cap="flat">
              <a:noFill/>
              <a:prstDash val="solid"/>
              <a:miter lim="800000"/>
              <a:headEnd/>
              <a:tailEnd/>
            </a:ln>
          </p:spPr>
          <p:txBody>
            <a:bodyPr/>
            <a:lstStyle/>
            <a:p>
              <a:pPr eaLnBrk="1" fontAlgn="auto" hangingPunct="1">
                <a:spcBef>
                  <a:spcPts val="0"/>
                </a:spcBef>
                <a:spcAft>
                  <a:spcPts val="0"/>
                </a:spcAft>
                <a:defRPr/>
              </a:pPr>
              <a:endParaRPr lang="de-DE">
                <a:solidFill>
                  <a:prstClr val="black"/>
                </a:solidFill>
                <a:latin typeface="Calibri"/>
                <a:ea typeface="+mn-ea"/>
              </a:endParaRPr>
            </a:p>
          </p:txBody>
        </p:sp>
        <p:sp>
          <p:nvSpPr>
            <p:cNvPr id="15" name="Freeform 13"/>
            <p:cNvSpPr>
              <a:spLocks/>
            </p:cNvSpPr>
            <p:nvPr/>
          </p:nvSpPr>
          <p:spPr bwMode="gray">
            <a:xfrm>
              <a:off x="4500502" y="138113"/>
              <a:ext cx="104125" cy="6401712"/>
            </a:xfrm>
            <a:custGeom>
              <a:avLst/>
              <a:gdLst/>
              <a:ahLst/>
              <a:cxnLst>
                <a:cxn ang="0">
                  <a:pos x="0" y="4125"/>
                </a:cxn>
                <a:cxn ang="0">
                  <a:pos x="71" y="4144"/>
                </a:cxn>
                <a:cxn ang="0">
                  <a:pos x="71" y="0"/>
                </a:cxn>
                <a:cxn ang="0">
                  <a:pos x="0" y="21"/>
                </a:cxn>
                <a:cxn ang="0">
                  <a:pos x="0" y="4125"/>
                </a:cxn>
              </a:cxnLst>
              <a:rect l="0" t="0" r="r" b="b"/>
              <a:pathLst>
                <a:path w="71" h="4144">
                  <a:moveTo>
                    <a:pt x="0" y="4125"/>
                  </a:moveTo>
                  <a:lnTo>
                    <a:pt x="71" y="4144"/>
                  </a:lnTo>
                  <a:lnTo>
                    <a:pt x="71" y="0"/>
                  </a:lnTo>
                  <a:lnTo>
                    <a:pt x="0" y="21"/>
                  </a:lnTo>
                  <a:lnTo>
                    <a:pt x="0" y="4125"/>
                  </a:lnTo>
                  <a:close/>
                </a:path>
              </a:pathLst>
            </a:custGeom>
            <a:gradFill flip="none" rotWithShape="1">
              <a:gsLst>
                <a:gs pos="0">
                  <a:srgbClr val="D7D7D7"/>
                </a:gs>
                <a:gs pos="100000">
                  <a:srgbClr val="C8C8C8"/>
                </a:gs>
              </a:gsLst>
              <a:lin ang="0" scaled="1"/>
              <a:tileRect/>
            </a:gradFill>
            <a:ln w="14288" cap="flat">
              <a:noFill/>
              <a:prstDash val="solid"/>
              <a:miter lim="800000"/>
              <a:headEnd/>
              <a:tailEnd/>
            </a:ln>
          </p:spPr>
          <p:txBody>
            <a:bodyPr/>
            <a:lstStyle/>
            <a:p>
              <a:pPr eaLnBrk="1" fontAlgn="auto" hangingPunct="1">
                <a:spcBef>
                  <a:spcPts val="0"/>
                </a:spcBef>
                <a:spcAft>
                  <a:spcPts val="0"/>
                </a:spcAft>
                <a:defRPr/>
              </a:pPr>
              <a:endParaRPr lang="de-DE">
                <a:solidFill>
                  <a:prstClr val="black"/>
                </a:solidFill>
                <a:latin typeface="Calibri"/>
                <a:ea typeface="+mn-ea"/>
              </a:endParaRPr>
            </a:p>
          </p:txBody>
        </p:sp>
        <p:sp>
          <p:nvSpPr>
            <p:cNvPr id="16" name="Freeform 14"/>
            <p:cNvSpPr>
              <a:spLocks/>
            </p:cNvSpPr>
            <p:nvPr/>
          </p:nvSpPr>
          <p:spPr bwMode="gray">
            <a:xfrm>
              <a:off x="4708752" y="3077749"/>
              <a:ext cx="104125" cy="481969"/>
            </a:xfrm>
            <a:custGeom>
              <a:avLst/>
              <a:gdLst/>
              <a:ahLst/>
              <a:cxnLst>
                <a:cxn ang="0">
                  <a:pos x="68" y="297"/>
                </a:cxn>
                <a:cxn ang="0">
                  <a:pos x="0" y="305"/>
                </a:cxn>
                <a:cxn ang="0">
                  <a:pos x="0" y="0"/>
                </a:cxn>
                <a:cxn ang="0">
                  <a:pos x="68" y="7"/>
                </a:cxn>
                <a:cxn ang="0">
                  <a:pos x="68" y="297"/>
                </a:cxn>
              </a:cxnLst>
              <a:rect l="0" t="0" r="r" b="b"/>
              <a:pathLst>
                <a:path w="68" h="305">
                  <a:moveTo>
                    <a:pt x="68" y="297"/>
                  </a:moveTo>
                  <a:lnTo>
                    <a:pt x="0" y="305"/>
                  </a:lnTo>
                  <a:lnTo>
                    <a:pt x="0" y="0"/>
                  </a:lnTo>
                  <a:lnTo>
                    <a:pt x="68" y="7"/>
                  </a:lnTo>
                  <a:lnTo>
                    <a:pt x="68" y="297"/>
                  </a:lnTo>
                  <a:close/>
                </a:path>
              </a:pathLst>
            </a:custGeom>
            <a:gradFill flip="none" rotWithShape="1">
              <a:gsLst>
                <a:gs pos="0">
                  <a:srgbClr val="AFAFAF"/>
                </a:gs>
                <a:gs pos="100000">
                  <a:srgbClr val="C8C8C8"/>
                </a:gs>
              </a:gsLst>
              <a:lin ang="0" scaled="1"/>
              <a:tileRect/>
            </a:gradFill>
            <a:ln w="14288" cap="flat">
              <a:noFill/>
              <a:prstDash val="solid"/>
              <a:miter lim="800000"/>
              <a:headEnd/>
              <a:tailEnd/>
            </a:ln>
          </p:spPr>
          <p:txBody>
            <a:bodyPr/>
            <a:lstStyle/>
            <a:p>
              <a:pPr eaLnBrk="1" fontAlgn="auto" hangingPunct="1">
                <a:spcBef>
                  <a:spcPts val="0"/>
                </a:spcBef>
                <a:spcAft>
                  <a:spcPts val="0"/>
                </a:spcAft>
                <a:defRPr/>
              </a:pPr>
              <a:endParaRPr lang="de-DE">
                <a:solidFill>
                  <a:prstClr val="black"/>
                </a:solidFill>
                <a:latin typeface="Calibri"/>
                <a:ea typeface="+mn-ea"/>
              </a:endParaRPr>
            </a:p>
          </p:txBody>
        </p:sp>
        <p:sp>
          <p:nvSpPr>
            <p:cNvPr id="17" name="Freeform 15"/>
            <p:cNvSpPr>
              <a:spLocks/>
            </p:cNvSpPr>
            <p:nvPr/>
          </p:nvSpPr>
          <p:spPr bwMode="gray">
            <a:xfrm>
              <a:off x="4747799" y="3136615"/>
              <a:ext cx="123649" cy="66225"/>
            </a:xfrm>
            <a:custGeom>
              <a:avLst/>
              <a:gdLst/>
              <a:ahLst/>
              <a:cxnLst>
                <a:cxn ang="0">
                  <a:pos x="33" y="0"/>
                </a:cxn>
                <a:cxn ang="0">
                  <a:pos x="10" y="0"/>
                </a:cxn>
                <a:cxn ang="0">
                  <a:pos x="5" y="0"/>
                </a:cxn>
                <a:cxn ang="0">
                  <a:pos x="5" y="17"/>
                </a:cxn>
                <a:cxn ang="0">
                  <a:pos x="10" y="17"/>
                </a:cxn>
                <a:cxn ang="0">
                  <a:pos x="33" y="17"/>
                </a:cxn>
                <a:cxn ang="0">
                  <a:pos x="33" y="0"/>
                </a:cxn>
              </a:cxnLst>
              <a:rect l="0" t="0" r="r" b="b"/>
              <a:pathLst>
                <a:path w="33" h="17">
                  <a:moveTo>
                    <a:pt x="33" y="0"/>
                  </a:moveTo>
                  <a:cubicBezTo>
                    <a:pt x="10" y="0"/>
                    <a:pt x="10" y="0"/>
                    <a:pt x="10" y="0"/>
                  </a:cubicBezTo>
                  <a:cubicBezTo>
                    <a:pt x="5" y="0"/>
                    <a:pt x="5" y="0"/>
                    <a:pt x="5" y="0"/>
                  </a:cubicBezTo>
                  <a:cubicBezTo>
                    <a:pt x="0" y="0"/>
                    <a:pt x="0" y="17"/>
                    <a:pt x="5" y="17"/>
                  </a:cubicBezTo>
                  <a:cubicBezTo>
                    <a:pt x="10" y="17"/>
                    <a:pt x="10" y="17"/>
                    <a:pt x="10" y="17"/>
                  </a:cubicBezTo>
                  <a:cubicBezTo>
                    <a:pt x="33" y="17"/>
                    <a:pt x="33" y="17"/>
                    <a:pt x="33" y="17"/>
                  </a:cubicBezTo>
                  <a:lnTo>
                    <a:pt x="33" y="0"/>
                  </a:lnTo>
                  <a:close/>
                </a:path>
              </a:pathLst>
            </a:custGeom>
            <a:gradFill flip="none" rotWithShape="1">
              <a:gsLst>
                <a:gs pos="0">
                  <a:srgbClr val="AFAFAF"/>
                </a:gs>
                <a:gs pos="100000">
                  <a:srgbClr val="C8C8C8"/>
                </a:gs>
              </a:gsLst>
              <a:lin ang="0" scaled="1"/>
              <a:tileRect/>
            </a:gradFill>
            <a:ln w="14288" cap="flat">
              <a:noFill/>
              <a:prstDash val="solid"/>
              <a:miter lim="800000"/>
              <a:headEnd/>
              <a:tailEnd/>
            </a:ln>
          </p:spPr>
          <p:txBody>
            <a:bodyPr/>
            <a:lstStyle/>
            <a:p>
              <a:pPr eaLnBrk="1" fontAlgn="auto" hangingPunct="1">
                <a:spcBef>
                  <a:spcPts val="0"/>
                </a:spcBef>
                <a:spcAft>
                  <a:spcPts val="0"/>
                </a:spcAft>
                <a:defRPr/>
              </a:pPr>
              <a:endParaRPr lang="de-DE">
                <a:solidFill>
                  <a:prstClr val="black"/>
                </a:solidFill>
                <a:latin typeface="Calibri"/>
                <a:ea typeface="+mn-ea"/>
              </a:endParaRPr>
            </a:p>
          </p:txBody>
        </p:sp>
        <p:sp>
          <p:nvSpPr>
            <p:cNvPr id="18" name="Freeform 16"/>
            <p:cNvSpPr>
              <a:spLocks/>
            </p:cNvSpPr>
            <p:nvPr/>
          </p:nvSpPr>
          <p:spPr bwMode="gray">
            <a:xfrm>
              <a:off x="4812877" y="3136615"/>
              <a:ext cx="218013" cy="66225"/>
            </a:xfrm>
            <a:custGeom>
              <a:avLst/>
              <a:gdLst/>
              <a:ahLst/>
              <a:cxnLst>
                <a:cxn ang="0">
                  <a:pos x="49" y="0"/>
                </a:cxn>
                <a:cxn ang="0">
                  <a:pos x="35" y="0"/>
                </a:cxn>
                <a:cxn ang="0">
                  <a:pos x="12" y="0"/>
                </a:cxn>
                <a:cxn ang="0">
                  <a:pos x="6" y="0"/>
                </a:cxn>
                <a:cxn ang="0">
                  <a:pos x="0" y="9"/>
                </a:cxn>
                <a:cxn ang="0">
                  <a:pos x="6" y="17"/>
                </a:cxn>
                <a:cxn ang="0">
                  <a:pos x="12" y="17"/>
                </a:cxn>
                <a:cxn ang="0">
                  <a:pos x="35" y="17"/>
                </a:cxn>
                <a:cxn ang="0">
                  <a:pos x="49" y="17"/>
                </a:cxn>
                <a:cxn ang="0">
                  <a:pos x="58" y="9"/>
                </a:cxn>
                <a:cxn ang="0">
                  <a:pos x="49" y="0"/>
                </a:cxn>
              </a:cxnLst>
              <a:rect l="0" t="0" r="r" b="b"/>
              <a:pathLst>
                <a:path w="58" h="17">
                  <a:moveTo>
                    <a:pt x="49" y="0"/>
                  </a:moveTo>
                  <a:cubicBezTo>
                    <a:pt x="35" y="0"/>
                    <a:pt x="35" y="0"/>
                    <a:pt x="35" y="0"/>
                  </a:cubicBezTo>
                  <a:cubicBezTo>
                    <a:pt x="12" y="0"/>
                    <a:pt x="12" y="0"/>
                    <a:pt x="12" y="0"/>
                  </a:cubicBezTo>
                  <a:cubicBezTo>
                    <a:pt x="6" y="0"/>
                    <a:pt x="6" y="0"/>
                    <a:pt x="6" y="0"/>
                  </a:cubicBezTo>
                  <a:cubicBezTo>
                    <a:pt x="2" y="0"/>
                    <a:pt x="0" y="4"/>
                    <a:pt x="0" y="9"/>
                  </a:cubicBezTo>
                  <a:cubicBezTo>
                    <a:pt x="0" y="13"/>
                    <a:pt x="2" y="17"/>
                    <a:pt x="6" y="17"/>
                  </a:cubicBezTo>
                  <a:cubicBezTo>
                    <a:pt x="12" y="17"/>
                    <a:pt x="12" y="17"/>
                    <a:pt x="12" y="17"/>
                  </a:cubicBezTo>
                  <a:cubicBezTo>
                    <a:pt x="35" y="17"/>
                    <a:pt x="35" y="17"/>
                    <a:pt x="35" y="17"/>
                  </a:cubicBezTo>
                  <a:cubicBezTo>
                    <a:pt x="49" y="17"/>
                    <a:pt x="49" y="17"/>
                    <a:pt x="49" y="17"/>
                  </a:cubicBezTo>
                  <a:cubicBezTo>
                    <a:pt x="54" y="17"/>
                    <a:pt x="58" y="13"/>
                    <a:pt x="58" y="9"/>
                  </a:cubicBezTo>
                  <a:cubicBezTo>
                    <a:pt x="58" y="4"/>
                    <a:pt x="54" y="0"/>
                    <a:pt x="49" y="0"/>
                  </a:cubicBezTo>
                  <a:close/>
                </a:path>
              </a:pathLst>
            </a:custGeom>
            <a:gradFill flip="none" rotWithShape="1">
              <a:gsLst>
                <a:gs pos="0">
                  <a:srgbClr val="AFAFAF"/>
                </a:gs>
                <a:gs pos="100000">
                  <a:srgbClr val="C8C8C8"/>
                </a:gs>
              </a:gsLst>
              <a:lin ang="0" scaled="1"/>
              <a:tileRect/>
            </a:gradFill>
            <a:ln w="14288" cap="flat">
              <a:noFill/>
              <a:prstDash val="solid"/>
              <a:miter lim="800000"/>
              <a:headEnd/>
              <a:tailEnd/>
            </a:ln>
          </p:spPr>
          <p:txBody>
            <a:bodyPr/>
            <a:lstStyle/>
            <a:p>
              <a:pPr eaLnBrk="1" fontAlgn="auto" hangingPunct="1">
                <a:spcBef>
                  <a:spcPts val="0"/>
                </a:spcBef>
                <a:spcAft>
                  <a:spcPts val="0"/>
                </a:spcAft>
                <a:defRPr/>
              </a:pPr>
              <a:endParaRPr lang="de-DE">
                <a:solidFill>
                  <a:prstClr val="black"/>
                </a:solidFill>
                <a:latin typeface="Calibri"/>
                <a:ea typeface="+mn-ea"/>
              </a:endParaRPr>
            </a:p>
          </p:txBody>
        </p:sp>
      </p:grpSp>
      <p:cxnSp>
        <p:nvCxnSpPr>
          <p:cNvPr id="19" name="Straight Connector 6"/>
          <p:cNvCxnSpPr/>
          <p:nvPr/>
        </p:nvCxnSpPr>
        <p:spPr>
          <a:xfrm>
            <a:off x="722312" y="932585"/>
            <a:ext cx="4427537" cy="0"/>
          </a:xfrm>
          <a:prstGeom prst="line">
            <a:avLst/>
          </a:prstGeom>
          <a:noFill/>
          <a:ln w="28575" cap="flat" cmpd="sng" algn="ctr">
            <a:solidFill>
              <a:schemeClr val="tx1">
                <a:lumMod val="50000"/>
                <a:lumOff val="50000"/>
              </a:schemeClr>
            </a:solidFill>
            <a:prstDash val="sysDot"/>
          </a:ln>
          <a:effectLst/>
        </p:spPr>
      </p:cxnSp>
      <p:cxnSp>
        <p:nvCxnSpPr>
          <p:cNvPr id="20" name="Straight Connector 7"/>
          <p:cNvCxnSpPr/>
          <p:nvPr/>
        </p:nvCxnSpPr>
        <p:spPr>
          <a:xfrm>
            <a:off x="722313" y="1649413"/>
            <a:ext cx="0" cy="1547812"/>
          </a:xfrm>
          <a:prstGeom prst="line">
            <a:avLst/>
          </a:prstGeom>
          <a:noFill/>
          <a:ln w="28575" cap="flat" cmpd="sng" algn="ctr">
            <a:solidFill>
              <a:schemeClr val="tx1">
                <a:lumMod val="50000"/>
                <a:lumOff val="50000"/>
              </a:schemeClr>
            </a:solidFill>
            <a:prstDash val="sysDot"/>
          </a:ln>
          <a:effectLst/>
        </p:spPr>
      </p:cxnSp>
      <p:sp>
        <p:nvSpPr>
          <p:cNvPr id="21" name="_text"/>
          <p:cNvSpPr txBox="1">
            <a:spLocks/>
          </p:cNvSpPr>
          <p:nvPr/>
        </p:nvSpPr>
        <p:spPr bwMode="gray">
          <a:xfrm>
            <a:off x="684212" y="295853"/>
            <a:ext cx="3300413" cy="603250"/>
          </a:xfrm>
          <a:prstGeom prst="rect">
            <a:avLst/>
          </a:prstGeom>
        </p:spPr>
        <p:txBody>
          <a:bodyPr lIns="0" tIns="0" rIns="0" bIns="0" anchor="ctr"/>
          <a:lstStyle/>
          <a:p>
            <a:pPr eaLnBrk="1" fontAlgn="auto" hangingPunct="1">
              <a:lnSpc>
                <a:spcPct val="95000"/>
              </a:lnSpc>
              <a:spcBef>
                <a:spcPts val="0"/>
              </a:spcBef>
              <a:spcAft>
                <a:spcPts val="800"/>
              </a:spcAft>
              <a:defRPr/>
            </a:pPr>
            <a:r>
              <a:rPr lang="en-US" sz="2800" b="1" noProof="1" smtClean="0">
                <a:solidFill>
                  <a:srgbClr val="FF0000"/>
                </a:solidFill>
                <a:latin typeface="+mj-lt"/>
                <a:ea typeface="+mn-ea"/>
                <a:cs typeface="Times New Roman" pitchFamily="18" charset="0"/>
              </a:rPr>
              <a:t>II. </a:t>
            </a:r>
            <a:r>
              <a:rPr lang="en-US" sz="2800" b="1" noProof="1">
                <a:solidFill>
                  <a:srgbClr val="FF0000"/>
                </a:solidFill>
                <a:latin typeface="+mj-lt"/>
                <a:ea typeface="+mn-ea"/>
                <a:cs typeface="Times New Roman" pitchFamily="18" charset="0"/>
              </a:rPr>
              <a:t>Mục tiêu bài </a:t>
            </a:r>
            <a:r>
              <a:rPr lang="en-US" sz="2800" b="1" noProof="1" smtClean="0">
                <a:solidFill>
                  <a:srgbClr val="FF0000"/>
                </a:solidFill>
                <a:latin typeface="+mj-lt"/>
                <a:ea typeface="+mn-ea"/>
                <a:cs typeface="Times New Roman" pitchFamily="18" charset="0"/>
              </a:rPr>
              <a:t>học</a:t>
            </a:r>
            <a:endParaRPr lang="en-US" sz="2800" b="1" noProof="1">
              <a:solidFill>
                <a:srgbClr val="FF0000"/>
              </a:solidFill>
              <a:latin typeface="+mj-lt"/>
              <a:ea typeface="+mn-ea"/>
              <a:cs typeface="Times New Roman" pitchFamily="18" charset="0"/>
            </a:endParaRPr>
          </a:p>
        </p:txBody>
      </p:sp>
      <p:sp>
        <p:nvSpPr>
          <p:cNvPr id="2" name="Rectangle 1"/>
          <p:cNvSpPr/>
          <p:nvPr/>
        </p:nvSpPr>
        <p:spPr>
          <a:xfrm>
            <a:off x="858838" y="1124744"/>
            <a:ext cx="7256462" cy="2677656"/>
          </a:xfrm>
          <a:prstGeom prst="rect">
            <a:avLst/>
          </a:prstGeom>
        </p:spPr>
        <p:txBody>
          <a:bodyPr wrap="square">
            <a:spAutoFit/>
          </a:bodyPr>
          <a:lstStyle/>
          <a:p>
            <a:pPr algn="just">
              <a:defRPr/>
            </a:pPr>
            <a:r>
              <a:rPr lang="vi-VN" sz="2400" dirty="0" smtClean="0"/>
              <a:t>- </a:t>
            </a:r>
            <a:r>
              <a:rPr lang="en-US" sz="2400" dirty="0" smtClean="0"/>
              <a:t>  </a:t>
            </a:r>
            <a:r>
              <a:rPr lang="vi-VN" sz="2400" dirty="0" smtClean="0"/>
              <a:t>Hiểu</a:t>
            </a:r>
            <a:r>
              <a:rPr lang="en-US" sz="2400" dirty="0"/>
              <a:t> </a:t>
            </a:r>
            <a:r>
              <a:rPr lang="en-US" sz="2400" dirty="0" err="1" smtClean="0"/>
              <a:t>các</a:t>
            </a:r>
            <a:r>
              <a:rPr lang="vi-VN" sz="2400" dirty="0" smtClean="0"/>
              <a:t> khái niệm</a:t>
            </a:r>
            <a:r>
              <a:rPr lang="en-US" sz="2400" dirty="0" smtClean="0"/>
              <a:t> </a:t>
            </a:r>
            <a:r>
              <a:rPr lang="en-US" sz="2400" dirty="0" err="1" smtClean="0"/>
              <a:t>và</a:t>
            </a:r>
            <a:r>
              <a:rPr lang="en-US" sz="2400" dirty="0" smtClean="0"/>
              <a:t> </a:t>
            </a:r>
            <a:r>
              <a:rPr lang="vi-VN" sz="2400" dirty="0" smtClean="0"/>
              <a:t>vận dụng </a:t>
            </a:r>
            <a:r>
              <a:rPr lang="vi-VN" sz="2400" dirty="0"/>
              <a:t>tổ chức các hoạt động giáo dục cho trẻ dựa vào cộng đồng ở các cơ sở giáo dục mầm non.</a:t>
            </a:r>
          </a:p>
          <a:p>
            <a:pPr marL="285750" indent="-285750" algn="just">
              <a:buFontTx/>
              <a:buChar char="-"/>
              <a:defRPr/>
            </a:pPr>
            <a:r>
              <a:rPr lang="en-US" sz="2400" dirty="0" err="1" smtClean="0"/>
              <a:t>Có</a:t>
            </a:r>
            <a:r>
              <a:rPr lang="en-US" sz="2400" dirty="0"/>
              <a:t> </a:t>
            </a:r>
            <a:r>
              <a:rPr lang="en-US" sz="2400" dirty="0" err="1" smtClean="0"/>
              <a:t>thái</a:t>
            </a:r>
            <a:r>
              <a:rPr lang="en-US" sz="2400" dirty="0"/>
              <a:t> </a:t>
            </a:r>
            <a:r>
              <a:rPr lang="vi-VN" sz="2400" dirty="0" smtClean="0"/>
              <a:t>độ</a:t>
            </a:r>
            <a:r>
              <a:rPr lang="en-US" sz="2400" dirty="0" smtClean="0"/>
              <a:t> t</a:t>
            </a:r>
            <a:r>
              <a:rPr lang="vi-VN" sz="2400" dirty="0" smtClean="0"/>
              <a:t>ôn </a:t>
            </a:r>
            <a:r>
              <a:rPr lang="vi-VN" sz="2400" dirty="0"/>
              <a:t>trọng, đánh giá cao sự tham gia của cộng đồn</a:t>
            </a:r>
            <a:r>
              <a:rPr lang="en-US" sz="2400" dirty="0"/>
              <a:t>g. </a:t>
            </a:r>
          </a:p>
          <a:p>
            <a:pPr marL="285750" indent="-285750" algn="just">
              <a:buFontTx/>
              <a:buChar char="-"/>
              <a:defRPr/>
            </a:pPr>
            <a:r>
              <a:rPr lang="en-US" sz="2400" dirty="0"/>
              <a:t>S</a:t>
            </a:r>
            <a:r>
              <a:rPr lang="vi-VN" sz="2400" dirty="0"/>
              <a:t>áng tạo trong tổ chức hoạt động giáo dục dựa vào cộng đồng.</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70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_text"/>
          <p:cNvSpPr txBox="1">
            <a:spLocks/>
          </p:cNvSpPr>
          <p:nvPr/>
        </p:nvSpPr>
        <p:spPr bwMode="gray">
          <a:xfrm>
            <a:off x="987425" y="1716088"/>
            <a:ext cx="4664075" cy="1641475"/>
          </a:xfrm>
          <a:prstGeom prst="rect">
            <a:avLst/>
          </a:prstGeom>
        </p:spPr>
        <p:txBody>
          <a:bodyPr lIns="0" tIns="0" rIns="0" bIns="0" anchor="ctr"/>
          <a:lstStyle/>
          <a:p>
            <a:pPr eaLnBrk="1" fontAlgn="auto" hangingPunct="1">
              <a:lnSpc>
                <a:spcPct val="95000"/>
              </a:lnSpc>
              <a:spcBef>
                <a:spcPts val="0"/>
              </a:spcBef>
              <a:spcAft>
                <a:spcPts val="800"/>
              </a:spcAft>
              <a:defRPr/>
            </a:pPr>
            <a:endParaRPr lang="en-US" i="1" noProof="1">
              <a:solidFill>
                <a:prstClr val="black"/>
              </a:solidFill>
              <a:latin typeface="Times New Roman" pitchFamily="18" charset="0"/>
              <a:ea typeface="+mn-ea"/>
              <a:cs typeface="Times New Roman" pitchFamily="18" charset="0"/>
            </a:endParaRPr>
          </a:p>
        </p:txBody>
      </p:sp>
      <p:cxnSp>
        <p:nvCxnSpPr>
          <p:cNvPr id="19" name="Straight Connector 6"/>
          <p:cNvCxnSpPr/>
          <p:nvPr/>
        </p:nvCxnSpPr>
        <p:spPr>
          <a:xfrm>
            <a:off x="666750" y="1176338"/>
            <a:ext cx="4427538" cy="0"/>
          </a:xfrm>
          <a:prstGeom prst="line">
            <a:avLst/>
          </a:prstGeom>
          <a:noFill/>
          <a:ln w="28575" cap="flat" cmpd="sng" algn="ctr">
            <a:solidFill>
              <a:schemeClr val="tx1">
                <a:lumMod val="50000"/>
                <a:lumOff val="50000"/>
              </a:schemeClr>
            </a:solidFill>
            <a:prstDash val="sysDot"/>
          </a:ln>
          <a:effectLst/>
        </p:spPr>
      </p:cxnSp>
      <p:cxnSp>
        <p:nvCxnSpPr>
          <p:cNvPr id="20" name="Straight Connector 7"/>
          <p:cNvCxnSpPr/>
          <p:nvPr/>
        </p:nvCxnSpPr>
        <p:spPr>
          <a:xfrm>
            <a:off x="654050" y="1176338"/>
            <a:ext cx="0" cy="1547812"/>
          </a:xfrm>
          <a:prstGeom prst="line">
            <a:avLst/>
          </a:prstGeom>
          <a:noFill/>
          <a:ln w="28575" cap="flat" cmpd="sng" algn="ctr">
            <a:solidFill>
              <a:schemeClr val="tx1">
                <a:lumMod val="50000"/>
                <a:lumOff val="50000"/>
              </a:schemeClr>
            </a:solidFill>
            <a:prstDash val="sysDot"/>
          </a:ln>
          <a:effectLst/>
        </p:spPr>
      </p:cxnSp>
      <p:sp>
        <p:nvSpPr>
          <p:cNvPr id="75781" name="Rectangle 2"/>
          <p:cNvSpPr>
            <a:spLocks noChangeArrowheads="1"/>
          </p:cNvSpPr>
          <p:nvPr/>
        </p:nvSpPr>
        <p:spPr bwMode="auto">
          <a:xfrm>
            <a:off x="806450" y="1265238"/>
            <a:ext cx="746601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vi-VN" sz="2400"/>
          </a:p>
        </p:txBody>
      </p:sp>
      <p:sp>
        <p:nvSpPr>
          <p:cNvPr id="75783" name="Rectangle 1"/>
          <p:cNvSpPr>
            <a:spLocks noChangeArrowheads="1"/>
          </p:cNvSpPr>
          <p:nvPr/>
        </p:nvSpPr>
        <p:spPr bwMode="auto">
          <a:xfrm>
            <a:off x="820738" y="1265238"/>
            <a:ext cx="76898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endParaRPr lang="vi-VN" sz="2400"/>
          </a:p>
        </p:txBody>
      </p:sp>
      <p:sp>
        <p:nvSpPr>
          <p:cNvPr id="10" name="Rectangle 9"/>
          <p:cNvSpPr/>
          <p:nvPr/>
        </p:nvSpPr>
        <p:spPr>
          <a:xfrm>
            <a:off x="899592" y="1340768"/>
            <a:ext cx="7689850" cy="3416320"/>
          </a:xfrm>
          <a:prstGeom prst="rect">
            <a:avLst/>
          </a:prstGeom>
        </p:spPr>
        <p:txBody>
          <a:bodyPr wrap="square">
            <a:spAutoFit/>
          </a:bodyPr>
          <a:lstStyle/>
          <a:p>
            <a:r>
              <a:rPr lang="vi-VN" sz="2400" dirty="0" smtClean="0"/>
              <a:t>Chuẩn </a:t>
            </a:r>
            <a:r>
              <a:rPr lang="vi-VN" sz="2400" dirty="0"/>
              <a:t>bị nội dung cuộc họp, thông báo và gửi kế hoạch làm việc với các bên liên quan.</a:t>
            </a:r>
          </a:p>
          <a:p>
            <a:r>
              <a:rPr lang="vi-VN" sz="2400" dirty="0"/>
              <a:t>- Các bước tiến hành:</a:t>
            </a:r>
          </a:p>
          <a:p>
            <a:r>
              <a:rPr lang="en-US" sz="2400" dirty="0" smtClean="0"/>
              <a:t>	</a:t>
            </a:r>
            <a:r>
              <a:rPr lang="vi-VN" sz="2400" i="1" u="sng" dirty="0" smtClean="0"/>
              <a:t>B1:</a:t>
            </a:r>
            <a:r>
              <a:rPr lang="en-US" sz="2400" i="1" u="sng" dirty="0" smtClean="0"/>
              <a:t> </a:t>
            </a:r>
            <a:r>
              <a:rPr lang="vi-VN" sz="2400" dirty="0" smtClean="0"/>
              <a:t>Xác </a:t>
            </a:r>
            <a:r>
              <a:rPr lang="vi-VN" sz="2400" dirty="0"/>
              <a:t>định cộng </a:t>
            </a:r>
            <a:r>
              <a:rPr lang="vi-VN" sz="2400" dirty="0" smtClean="0"/>
              <a:t>đồng</a:t>
            </a:r>
            <a:r>
              <a:rPr lang="en-US" sz="2400" dirty="0" smtClean="0"/>
              <a:t>.</a:t>
            </a:r>
          </a:p>
          <a:p>
            <a:r>
              <a:rPr lang="en-US" sz="2400" dirty="0" smtClean="0"/>
              <a:t>	</a:t>
            </a:r>
            <a:r>
              <a:rPr lang="en-US" sz="2400" i="1" u="sng" dirty="0" smtClean="0"/>
              <a:t>B2</a:t>
            </a:r>
            <a:r>
              <a:rPr lang="en-US" sz="2400" i="1" u="sng" dirty="0"/>
              <a:t>: </a:t>
            </a:r>
            <a:r>
              <a:rPr lang="vi-VN" sz="2400" dirty="0"/>
              <a:t>T</a:t>
            </a:r>
            <a:r>
              <a:rPr lang="en-US" sz="2400" dirty="0" err="1"/>
              <a:t>hiết</a:t>
            </a:r>
            <a:r>
              <a:rPr lang="en-US" sz="2400" dirty="0"/>
              <a:t> </a:t>
            </a:r>
            <a:r>
              <a:rPr lang="en-US" sz="2400" dirty="0" err="1"/>
              <a:t>lập</a:t>
            </a:r>
            <a:r>
              <a:rPr lang="en-US" sz="2400" dirty="0"/>
              <a:t> </a:t>
            </a:r>
            <a:r>
              <a:rPr lang="en-US" sz="2400" dirty="0" err="1"/>
              <a:t>quan</a:t>
            </a:r>
            <a:r>
              <a:rPr lang="en-US" sz="2400" dirty="0"/>
              <a:t> </a:t>
            </a:r>
            <a:r>
              <a:rPr lang="en-US" sz="2400" dirty="0" err="1"/>
              <a:t>hệ</a:t>
            </a:r>
            <a:endParaRPr lang="en-US" sz="2400" dirty="0"/>
          </a:p>
          <a:p>
            <a:r>
              <a:rPr lang="en-US" sz="2400" dirty="0" smtClean="0"/>
              <a:t>	</a:t>
            </a:r>
            <a:r>
              <a:rPr lang="en-US" sz="2400" i="1" u="sng" dirty="0" smtClean="0"/>
              <a:t>B3</a:t>
            </a:r>
            <a:r>
              <a:rPr lang="en-US" sz="2400" i="1" u="sng" dirty="0"/>
              <a:t>:</a:t>
            </a:r>
            <a:r>
              <a:rPr lang="en-US" sz="2400" dirty="0"/>
              <a:t> </a:t>
            </a:r>
            <a:r>
              <a:rPr lang="vi-VN" sz="2400" dirty="0"/>
              <a:t>D</a:t>
            </a:r>
            <a:r>
              <a:rPr lang="en-US" sz="2400" dirty="0" err="1"/>
              <a:t>uy</a:t>
            </a:r>
            <a:r>
              <a:rPr lang="en-US" sz="2400" dirty="0"/>
              <a:t> </a:t>
            </a:r>
            <a:r>
              <a:rPr lang="en-US" sz="2400" dirty="0" err="1"/>
              <a:t>trì</a:t>
            </a:r>
            <a:r>
              <a:rPr lang="en-US" sz="2400" dirty="0"/>
              <a:t> </a:t>
            </a:r>
            <a:r>
              <a:rPr lang="en-US" sz="2400" dirty="0" err="1"/>
              <a:t>và</a:t>
            </a:r>
            <a:r>
              <a:rPr lang="en-US" sz="2400" dirty="0"/>
              <a:t> c</a:t>
            </a:r>
            <a:r>
              <a:rPr lang="vi-VN" sz="2400" dirty="0"/>
              <a:t>ủng</a:t>
            </a:r>
            <a:r>
              <a:rPr lang="en-US" sz="2400" dirty="0"/>
              <a:t> </a:t>
            </a:r>
            <a:r>
              <a:rPr lang="en-US" sz="2400" dirty="0" err="1"/>
              <a:t>cố</a:t>
            </a:r>
            <a:r>
              <a:rPr lang="en-US" sz="2400" dirty="0"/>
              <a:t> </a:t>
            </a:r>
            <a:r>
              <a:rPr lang="en-US" sz="2400" dirty="0" err="1"/>
              <a:t>quan</a:t>
            </a:r>
            <a:r>
              <a:rPr lang="en-US" sz="2400" dirty="0"/>
              <a:t> </a:t>
            </a:r>
            <a:r>
              <a:rPr lang="en-US" sz="2400" dirty="0" err="1"/>
              <a:t>hệ</a:t>
            </a:r>
            <a:r>
              <a:rPr lang="en-US" sz="2400" dirty="0"/>
              <a:t> </a:t>
            </a:r>
            <a:r>
              <a:rPr lang="en-US" sz="2400" dirty="0" err="1"/>
              <a:t>với</a:t>
            </a:r>
            <a:r>
              <a:rPr lang="en-US" sz="2400" dirty="0"/>
              <a:t> </a:t>
            </a:r>
            <a:r>
              <a:rPr lang="en-US" sz="2400" dirty="0" err="1"/>
              <a:t>địa</a:t>
            </a:r>
            <a:r>
              <a:rPr lang="en-US" sz="2400" dirty="0"/>
              <a:t> </a:t>
            </a:r>
            <a:r>
              <a:rPr lang="en-US" sz="2400" dirty="0" err="1"/>
              <a:t>phương</a:t>
            </a:r>
            <a:r>
              <a:rPr lang="en-US" sz="2400" dirty="0"/>
              <a:t>, </a:t>
            </a:r>
            <a:r>
              <a:rPr lang="en-US" sz="2400" dirty="0" err="1"/>
              <a:t>cộng</a:t>
            </a:r>
            <a:r>
              <a:rPr lang="en-US" sz="2400" dirty="0"/>
              <a:t> </a:t>
            </a:r>
            <a:r>
              <a:rPr lang="en-US" sz="2400" dirty="0" err="1"/>
              <a:t>đồng</a:t>
            </a:r>
            <a:endParaRPr lang="en-US" sz="2400" dirty="0"/>
          </a:p>
          <a:p>
            <a:r>
              <a:rPr lang="en-US" sz="2400" dirty="0" smtClean="0"/>
              <a:t>	</a:t>
            </a:r>
            <a:r>
              <a:rPr lang="en-US" sz="2400" i="1" u="sng" dirty="0" smtClean="0"/>
              <a:t>B4</a:t>
            </a:r>
            <a:r>
              <a:rPr lang="en-US" sz="2400" i="1" u="sng" dirty="0"/>
              <a:t>:</a:t>
            </a:r>
            <a:r>
              <a:rPr lang="en-US" sz="2400" dirty="0"/>
              <a:t> </a:t>
            </a:r>
            <a:r>
              <a:rPr lang="vi-VN" sz="2400" dirty="0"/>
              <a:t>Đ</a:t>
            </a:r>
            <a:r>
              <a:rPr lang="en-US" sz="2400" dirty="0" err="1"/>
              <a:t>ánh</a:t>
            </a:r>
            <a:r>
              <a:rPr lang="en-US" sz="2400" dirty="0"/>
              <a:t> </a:t>
            </a:r>
            <a:r>
              <a:rPr lang="en-US" sz="2400" dirty="0" err="1"/>
              <a:t>giá</a:t>
            </a:r>
            <a:r>
              <a:rPr lang="en-US" sz="2400" dirty="0"/>
              <a:t> </a:t>
            </a:r>
            <a:r>
              <a:rPr lang="en-US" sz="2400" dirty="0" err="1"/>
              <a:t>kết</a:t>
            </a:r>
            <a:r>
              <a:rPr lang="en-US" sz="2400" dirty="0"/>
              <a:t> </a:t>
            </a:r>
            <a:r>
              <a:rPr lang="en-US" sz="2400" dirty="0" err="1"/>
              <a:t>quả</a:t>
            </a:r>
            <a:r>
              <a:rPr lang="en-US" sz="2400" dirty="0"/>
              <a:t> </a:t>
            </a:r>
            <a:r>
              <a:rPr lang="en-US" sz="2400" dirty="0" err="1"/>
              <a:t>hợp</a:t>
            </a:r>
            <a:r>
              <a:rPr lang="en-US" sz="2400" dirty="0"/>
              <a:t> </a:t>
            </a:r>
            <a:r>
              <a:rPr lang="en-US" sz="2400" dirty="0" err="1"/>
              <a:t>tác</a:t>
            </a:r>
            <a:endParaRPr lang="en-US" sz="2400" dirty="0"/>
          </a:p>
          <a:p>
            <a:endParaRPr lang="vi-VN" sz="2400" dirty="0"/>
          </a:p>
        </p:txBody>
      </p:sp>
      <p:sp>
        <p:nvSpPr>
          <p:cNvPr id="11" name="Rectangle 10"/>
          <p:cNvSpPr/>
          <p:nvPr/>
        </p:nvSpPr>
        <p:spPr>
          <a:xfrm>
            <a:off x="644712" y="548680"/>
            <a:ext cx="7842250" cy="461665"/>
          </a:xfrm>
          <a:prstGeom prst="rect">
            <a:avLst/>
          </a:prstGeom>
        </p:spPr>
        <p:txBody>
          <a:bodyPr wrap="square">
            <a:spAutoFit/>
          </a:bodyPr>
          <a:lstStyle/>
          <a:p>
            <a:r>
              <a:rPr lang="en-US" sz="2400" dirty="0" smtClean="0"/>
              <a:t>b</a:t>
            </a:r>
            <a:r>
              <a:rPr lang="en-US" sz="2400" dirty="0"/>
              <a:t>) </a:t>
            </a:r>
            <a:r>
              <a:rPr lang="en-US" sz="2400" dirty="0" err="1" smtClean="0"/>
              <a:t>Thực</a:t>
            </a:r>
            <a:r>
              <a:rPr lang="en-US" sz="2400" dirty="0"/>
              <a:t> </a:t>
            </a:r>
            <a:r>
              <a:rPr lang="en-US" sz="2400" dirty="0" err="1" smtClean="0"/>
              <a:t>hiện</a:t>
            </a:r>
            <a:endParaRPr lang="en-US" sz="2400" dirty="0" smtClean="0"/>
          </a:p>
        </p:txBody>
      </p:sp>
    </p:spTree>
    <p:extLst>
      <p:ext uri="{BB962C8B-B14F-4D97-AF65-F5344CB8AC3E}">
        <p14:creationId xmlns="" xmlns:p14="http://schemas.microsoft.com/office/powerpoint/2010/main" val="41662449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_text"/>
          <p:cNvSpPr txBox="1">
            <a:spLocks/>
          </p:cNvSpPr>
          <p:nvPr/>
        </p:nvSpPr>
        <p:spPr bwMode="gray">
          <a:xfrm>
            <a:off x="987425" y="1716088"/>
            <a:ext cx="4664075" cy="1641475"/>
          </a:xfrm>
          <a:prstGeom prst="rect">
            <a:avLst/>
          </a:prstGeom>
        </p:spPr>
        <p:txBody>
          <a:bodyPr lIns="0" tIns="0" rIns="0" bIns="0" anchor="ctr"/>
          <a:lstStyle/>
          <a:p>
            <a:pPr eaLnBrk="1" fontAlgn="auto" hangingPunct="1">
              <a:lnSpc>
                <a:spcPct val="95000"/>
              </a:lnSpc>
              <a:spcBef>
                <a:spcPts val="0"/>
              </a:spcBef>
              <a:spcAft>
                <a:spcPts val="800"/>
              </a:spcAft>
              <a:defRPr/>
            </a:pPr>
            <a:endParaRPr lang="en-US" i="1" noProof="1">
              <a:solidFill>
                <a:prstClr val="black"/>
              </a:solidFill>
              <a:latin typeface="Times New Roman" pitchFamily="18" charset="0"/>
              <a:ea typeface="+mn-ea"/>
              <a:cs typeface="Times New Roman" pitchFamily="18" charset="0"/>
            </a:endParaRPr>
          </a:p>
        </p:txBody>
      </p:sp>
      <p:cxnSp>
        <p:nvCxnSpPr>
          <p:cNvPr id="19" name="Straight Connector 6"/>
          <p:cNvCxnSpPr/>
          <p:nvPr/>
        </p:nvCxnSpPr>
        <p:spPr>
          <a:xfrm>
            <a:off x="666750" y="1176338"/>
            <a:ext cx="4427538" cy="0"/>
          </a:xfrm>
          <a:prstGeom prst="line">
            <a:avLst/>
          </a:prstGeom>
          <a:noFill/>
          <a:ln w="28575" cap="flat" cmpd="sng" algn="ctr">
            <a:solidFill>
              <a:schemeClr val="tx1">
                <a:lumMod val="50000"/>
                <a:lumOff val="50000"/>
              </a:schemeClr>
            </a:solidFill>
            <a:prstDash val="sysDot"/>
          </a:ln>
          <a:effectLst/>
        </p:spPr>
      </p:cxnSp>
      <p:cxnSp>
        <p:nvCxnSpPr>
          <p:cNvPr id="20" name="Straight Connector 7"/>
          <p:cNvCxnSpPr/>
          <p:nvPr/>
        </p:nvCxnSpPr>
        <p:spPr>
          <a:xfrm>
            <a:off x="654050" y="1176338"/>
            <a:ext cx="0" cy="1547812"/>
          </a:xfrm>
          <a:prstGeom prst="line">
            <a:avLst/>
          </a:prstGeom>
          <a:noFill/>
          <a:ln w="28575" cap="flat" cmpd="sng" algn="ctr">
            <a:solidFill>
              <a:schemeClr val="tx1">
                <a:lumMod val="50000"/>
                <a:lumOff val="50000"/>
              </a:schemeClr>
            </a:solidFill>
            <a:prstDash val="sysDot"/>
          </a:ln>
          <a:effectLst/>
        </p:spPr>
      </p:cxnSp>
      <p:sp>
        <p:nvSpPr>
          <p:cNvPr id="67589" name="Rectangle 2"/>
          <p:cNvSpPr>
            <a:spLocks noChangeArrowheads="1"/>
          </p:cNvSpPr>
          <p:nvPr/>
        </p:nvSpPr>
        <p:spPr bwMode="auto">
          <a:xfrm>
            <a:off x="806450" y="1265238"/>
            <a:ext cx="746601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vi-VN" sz="2400"/>
          </a:p>
        </p:txBody>
      </p:sp>
      <p:sp>
        <p:nvSpPr>
          <p:cNvPr id="67591" name="Rectangle 2"/>
          <p:cNvSpPr>
            <a:spLocks noChangeArrowheads="1"/>
          </p:cNvSpPr>
          <p:nvPr/>
        </p:nvSpPr>
        <p:spPr bwMode="auto">
          <a:xfrm>
            <a:off x="654050" y="344488"/>
            <a:ext cx="7797800"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vi-VN" sz="2400" i="1" u="sng" dirty="0"/>
              <a:t>Bước 2</a:t>
            </a:r>
            <a:r>
              <a:rPr lang="vi-VN" sz="2400" i="1" dirty="0"/>
              <a:t>: Khảo sát, đánh giá thực trạng nguồn lực và khả năng đáp ứng của cộng đồng</a:t>
            </a:r>
            <a:endParaRPr lang="en-US" sz="2400" i="1" dirty="0"/>
          </a:p>
        </p:txBody>
      </p:sp>
      <p:sp>
        <p:nvSpPr>
          <p:cNvPr id="67592" name="Rectangle 1"/>
          <p:cNvSpPr>
            <a:spLocks noChangeArrowheads="1"/>
          </p:cNvSpPr>
          <p:nvPr/>
        </p:nvSpPr>
        <p:spPr bwMode="auto">
          <a:xfrm>
            <a:off x="893614" y="1844824"/>
            <a:ext cx="7581900"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just">
              <a:buFontTx/>
              <a:buChar char="-"/>
            </a:pPr>
            <a:r>
              <a:rPr lang="vi-VN" sz="2400" dirty="0" smtClean="0"/>
              <a:t>Xác định </a:t>
            </a:r>
            <a:r>
              <a:rPr lang="vi-VN" sz="2400" dirty="0"/>
              <a:t>tầm </a:t>
            </a:r>
            <a:r>
              <a:rPr lang="vi-VN" sz="2400" dirty="0" smtClean="0"/>
              <a:t>nhìn</a:t>
            </a:r>
            <a:r>
              <a:rPr lang="en-US" sz="2400" dirty="0" smtClean="0"/>
              <a:t>, </a:t>
            </a:r>
            <a:r>
              <a:rPr lang="vi-VN" sz="2400" dirty="0" smtClean="0"/>
              <a:t>mục </a:t>
            </a:r>
            <a:r>
              <a:rPr lang="vi-VN" sz="2400" dirty="0"/>
              <a:t>tiêu của địa </a:t>
            </a:r>
            <a:r>
              <a:rPr lang="vi-VN" sz="2400" dirty="0" smtClean="0"/>
              <a:t>phương</a:t>
            </a:r>
            <a:r>
              <a:rPr lang="en-US" sz="2400" dirty="0" smtClean="0"/>
              <a:t>; </a:t>
            </a:r>
            <a:r>
              <a:rPr lang="vi-VN" sz="2400" dirty="0" smtClean="0"/>
              <a:t>Hiểu </a:t>
            </a:r>
            <a:r>
              <a:rPr lang="vi-VN" sz="2400" dirty="0"/>
              <a:t>nguồn </a:t>
            </a:r>
            <a:r>
              <a:rPr lang="vi-VN" sz="2400" dirty="0" smtClean="0"/>
              <a:t>lực</a:t>
            </a:r>
            <a:r>
              <a:rPr lang="en-US" sz="2400" dirty="0" smtClean="0"/>
              <a:t> </a:t>
            </a:r>
            <a:r>
              <a:rPr lang="vi-VN" sz="2400" dirty="0" smtClean="0"/>
              <a:t>thực </a:t>
            </a:r>
            <a:r>
              <a:rPr lang="vi-VN" sz="2400" dirty="0"/>
              <a:t>tế, giá trị tìm ẩn của cộng đồng làm cơ sở xác định, lựa chọn nội </a:t>
            </a:r>
            <a:r>
              <a:rPr lang="vi-VN" sz="2400" dirty="0" smtClean="0"/>
              <a:t>dung</a:t>
            </a:r>
            <a:r>
              <a:rPr lang="en-US" sz="2400" dirty="0" smtClean="0"/>
              <a:t>, </a:t>
            </a:r>
            <a:r>
              <a:rPr lang="vi-VN" sz="2400" dirty="0" smtClean="0"/>
              <a:t>khảo </a:t>
            </a:r>
            <a:r>
              <a:rPr lang="vi-VN" sz="2400" dirty="0"/>
              <a:t>sát cộng </a:t>
            </a:r>
            <a:r>
              <a:rPr lang="vi-VN" sz="2400" dirty="0" smtClean="0"/>
              <a:t>đồng</a:t>
            </a:r>
            <a:r>
              <a:rPr lang="en-US" sz="2400" dirty="0" smtClean="0"/>
              <a:t> </a:t>
            </a:r>
            <a:r>
              <a:rPr lang="vi-VN" sz="2400" dirty="0" smtClean="0"/>
              <a:t>và </a:t>
            </a:r>
            <a:r>
              <a:rPr lang="vi-VN" sz="2400" dirty="0"/>
              <a:t>triển khai các hoạt </a:t>
            </a:r>
            <a:r>
              <a:rPr lang="vi-VN" sz="2400" dirty="0" smtClean="0"/>
              <a:t>động</a:t>
            </a:r>
            <a:r>
              <a:rPr lang="en-US" sz="2400" dirty="0" smtClean="0"/>
              <a:t>. </a:t>
            </a:r>
          </a:p>
          <a:p>
            <a:pPr marL="342900" indent="-342900" algn="just">
              <a:buFontTx/>
              <a:buChar char="-"/>
            </a:pPr>
            <a:r>
              <a:rPr lang="vi-VN" sz="2400" dirty="0" smtClean="0"/>
              <a:t>Nhà </a:t>
            </a:r>
            <a:r>
              <a:rPr lang="vi-VN" sz="2400" dirty="0"/>
              <a:t>giáo dục cần nhạy bén, quan sát kỹ, phân </a:t>
            </a:r>
            <a:r>
              <a:rPr lang="vi-VN" sz="2400" dirty="0" smtClean="0"/>
              <a:t>loại, </a:t>
            </a:r>
            <a:r>
              <a:rPr lang="vi-VN" sz="2400" dirty="0"/>
              <a:t>tìm </a:t>
            </a:r>
            <a:r>
              <a:rPr lang="vi-VN" sz="2400" dirty="0" smtClean="0"/>
              <a:t>hiểu, </a:t>
            </a:r>
            <a:r>
              <a:rPr lang="vi-VN" sz="2400" dirty="0"/>
              <a:t>khơi dậy mong muốn chia sẻ </a:t>
            </a:r>
            <a:r>
              <a:rPr lang="vi-VN" sz="2400" dirty="0" smtClean="0"/>
              <a:t>của </a:t>
            </a:r>
            <a:r>
              <a:rPr lang="vi-VN" sz="2400" dirty="0"/>
              <a:t>cộng </a:t>
            </a:r>
            <a:r>
              <a:rPr lang="vi-VN" sz="2400" dirty="0" smtClean="0"/>
              <a:t>đồng</a:t>
            </a:r>
            <a:r>
              <a:rPr lang="en-US" sz="2400" dirty="0" smtClean="0"/>
              <a:t>, </a:t>
            </a:r>
            <a:r>
              <a:rPr lang="vi-VN" sz="2400" dirty="0" smtClean="0"/>
              <a:t>nhận </a:t>
            </a:r>
            <a:r>
              <a:rPr lang="vi-VN" sz="2400" dirty="0"/>
              <a:t>định, đánh giá chính xác thực trạng</a:t>
            </a:r>
            <a:r>
              <a:rPr lang="en-US" sz="2400" dirty="0"/>
              <a:t>, </a:t>
            </a:r>
            <a:r>
              <a:rPr lang="vi-VN" sz="2400" dirty="0"/>
              <a:t>nguồn lực</a:t>
            </a:r>
            <a:r>
              <a:rPr lang="en-US" sz="2400" dirty="0"/>
              <a:t> </a:t>
            </a:r>
            <a:r>
              <a:rPr lang="vi-VN" sz="2400" dirty="0"/>
              <a:t>của cộng đồng</a:t>
            </a:r>
            <a:r>
              <a:rPr lang="vi-VN" sz="2400" dirty="0" smtClean="0"/>
              <a:t>.</a:t>
            </a:r>
            <a:endParaRPr lang="vi-VN" sz="2400" dirty="0"/>
          </a:p>
          <a:p>
            <a:pPr marL="342900" indent="-342900" algn="just">
              <a:buFontTx/>
              <a:buChar char="-"/>
            </a:pPr>
            <a:r>
              <a:rPr lang="vi-VN" sz="2400" dirty="0" smtClean="0"/>
              <a:t>Kết </a:t>
            </a:r>
            <a:r>
              <a:rPr lang="vi-VN" sz="2400" dirty="0"/>
              <a:t>quả khảo sát, đánh giá được tổng hợp bằng hai hình thức: Báo cáo nhanh và báo cáo tổng hợp</a:t>
            </a:r>
            <a:r>
              <a:rPr lang="en-US" sz="2400" dirty="0" smtClean="0"/>
              <a:t>.</a:t>
            </a:r>
            <a:endParaRPr lang="vi-VN" sz="2400" dirty="0"/>
          </a:p>
        </p:txBody>
      </p:sp>
      <p:sp>
        <p:nvSpPr>
          <p:cNvPr id="3" name="Rectangle 2"/>
          <p:cNvSpPr/>
          <p:nvPr/>
        </p:nvSpPr>
        <p:spPr>
          <a:xfrm>
            <a:off x="972261" y="1383159"/>
            <a:ext cx="1668277" cy="461665"/>
          </a:xfrm>
          <a:prstGeom prst="rect">
            <a:avLst/>
          </a:prstGeom>
        </p:spPr>
        <p:txBody>
          <a:bodyPr wrap="none">
            <a:spAutoFit/>
          </a:bodyPr>
          <a:lstStyle/>
          <a:p>
            <a:r>
              <a:rPr lang="en-US" sz="2400" dirty="0"/>
              <a:t>a) </a:t>
            </a:r>
            <a:r>
              <a:rPr lang="en-US" sz="2400" dirty="0" err="1" smtClean="0"/>
              <a:t>Yêu</a:t>
            </a:r>
            <a:r>
              <a:rPr lang="en-US" sz="2400" dirty="0"/>
              <a:t> </a:t>
            </a:r>
            <a:r>
              <a:rPr lang="en-US" sz="2400" dirty="0" err="1" smtClean="0"/>
              <a:t>cầu</a:t>
            </a:r>
            <a:endParaRPr lang="en-US" sz="2400" dirty="0"/>
          </a:p>
        </p:txBody>
      </p:sp>
    </p:spTree>
    <p:extLst>
      <p:ext uri="{BB962C8B-B14F-4D97-AF65-F5344CB8AC3E}">
        <p14:creationId xmlns="" xmlns:p14="http://schemas.microsoft.com/office/powerpoint/2010/main" val="13042976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591">
                                            <p:txEl>
                                              <p:pRg st="0" end="0"/>
                                            </p:txEl>
                                          </p:spTgt>
                                        </p:tgtEl>
                                        <p:attrNameLst>
                                          <p:attrName>style.visibility</p:attrName>
                                        </p:attrNameLst>
                                      </p:cBhvr>
                                      <p:to>
                                        <p:strVal val="visible"/>
                                      </p:to>
                                    </p:set>
                                    <p:animEffect transition="in" filter="fade">
                                      <p:cBhvr>
                                        <p:cTn id="7" dur="500"/>
                                        <p:tgtEl>
                                          <p:spTgt spid="675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7592">
                                            <p:txEl>
                                              <p:pRg st="0" end="0"/>
                                            </p:txEl>
                                          </p:spTgt>
                                        </p:tgtEl>
                                        <p:attrNameLst>
                                          <p:attrName>style.visibility</p:attrName>
                                        </p:attrNameLst>
                                      </p:cBhvr>
                                      <p:to>
                                        <p:strVal val="visible"/>
                                      </p:to>
                                    </p:set>
                                    <p:anim calcmode="lin" valueType="num">
                                      <p:cBhvr additive="base">
                                        <p:cTn id="18" dur="500" fill="hold"/>
                                        <p:tgtEl>
                                          <p:spTgt spid="6759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7592">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7592">
                                            <p:txEl>
                                              <p:pRg st="1" end="1"/>
                                            </p:txEl>
                                          </p:spTgt>
                                        </p:tgtEl>
                                        <p:attrNameLst>
                                          <p:attrName>style.visibility</p:attrName>
                                        </p:attrNameLst>
                                      </p:cBhvr>
                                      <p:to>
                                        <p:strVal val="visible"/>
                                      </p:to>
                                    </p:set>
                                    <p:anim calcmode="lin" valueType="num">
                                      <p:cBhvr additive="base">
                                        <p:cTn id="22" dur="500" fill="hold"/>
                                        <p:tgtEl>
                                          <p:spTgt spid="67592">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7592">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67592">
                                            <p:txEl>
                                              <p:pRg st="2" end="2"/>
                                            </p:txEl>
                                          </p:spTgt>
                                        </p:tgtEl>
                                        <p:attrNameLst>
                                          <p:attrName>style.visibility</p:attrName>
                                        </p:attrNameLst>
                                      </p:cBhvr>
                                      <p:to>
                                        <p:strVal val="visible"/>
                                      </p:to>
                                    </p:set>
                                    <p:anim calcmode="lin" valueType="num">
                                      <p:cBhvr additive="base">
                                        <p:cTn id="26" dur="500" fill="hold"/>
                                        <p:tgtEl>
                                          <p:spTgt spid="6759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759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_text"/>
          <p:cNvSpPr txBox="1">
            <a:spLocks/>
          </p:cNvSpPr>
          <p:nvPr/>
        </p:nvSpPr>
        <p:spPr bwMode="gray">
          <a:xfrm>
            <a:off x="987425" y="1716088"/>
            <a:ext cx="4664075" cy="1641475"/>
          </a:xfrm>
          <a:prstGeom prst="rect">
            <a:avLst/>
          </a:prstGeom>
        </p:spPr>
        <p:txBody>
          <a:bodyPr lIns="0" tIns="0" rIns="0" bIns="0" anchor="ctr"/>
          <a:lstStyle/>
          <a:p>
            <a:pPr eaLnBrk="1" fontAlgn="auto" hangingPunct="1">
              <a:lnSpc>
                <a:spcPct val="95000"/>
              </a:lnSpc>
              <a:spcBef>
                <a:spcPts val="0"/>
              </a:spcBef>
              <a:spcAft>
                <a:spcPts val="800"/>
              </a:spcAft>
              <a:defRPr/>
            </a:pPr>
            <a:endParaRPr lang="en-US" i="1" noProof="1">
              <a:solidFill>
                <a:prstClr val="black"/>
              </a:solidFill>
              <a:latin typeface="Times New Roman" pitchFamily="18" charset="0"/>
              <a:ea typeface="+mn-ea"/>
              <a:cs typeface="Times New Roman" pitchFamily="18" charset="0"/>
            </a:endParaRPr>
          </a:p>
        </p:txBody>
      </p:sp>
      <p:cxnSp>
        <p:nvCxnSpPr>
          <p:cNvPr id="19" name="Straight Connector 6"/>
          <p:cNvCxnSpPr/>
          <p:nvPr/>
        </p:nvCxnSpPr>
        <p:spPr>
          <a:xfrm>
            <a:off x="685814" y="1710251"/>
            <a:ext cx="4427538" cy="0"/>
          </a:xfrm>
          <a:prstGeom prst="line">
            <a:avLst/>
          </a:prstGeom>
          <a:noFill/>
          <a:ln w="28575" cap="flat" cmpd="sng" algn="ctr">
            <a:solidFill>
              <a:schemeClr val="tx1">
                <a:lumMod val="50000"/>
                <a:lumOff val="50000"/>
              </a:schemeClr>
            </a:solidFill>
            <a:prstDash val="sysDot"/>
          </a:ln>
          <a:effectLst/>
        </p:spPr>
      </p:cxnSp>
      <p:cxnSp>
        <p:nvCxnSpPr>
          <p:cNvPr id="20" name="Straight Connector 7"/>
          <p:cNvCxnSpPr/>
          <p:nvPr/>
        </p:nvCxnSpPr>
        <p:spPr>
          <a:xfrm>
            <a:off x="654050" y="1762919"/>
            <a:ext cx="0" cy="1547812"/>
          </a:xfrm>
          <a:prstGeom prst="line">
            <a:avLst/>
          </a:prstGeom>
          <a:noFill/>
          <a:ln w="28575" cap="flat" cmpd="sng" algn="ctr">
            <a:solidFill>
              <a:schemeClr val="tx1">
                <a:lumMod val="50000"/>
                <a:lumOff val="50000"/>
              </a:schemeClr>
            </a:solidFill>
            <a:prstDash val="sysDot"/>
          </a:ln>
          <a:effectLst/>
        </p:spPr>
      </p:cxnSp>
      <p:sp>
        <p:nvSpPr>
          <p:cNvPr id="75783" name="Rectangle 1"/>
          <p:cNvSpPr>
            <a:spLocks noChangeArrowheads="1"/>
          </p:cNvSpPr>
          <p:nvPr/>
        </p:nvSpPr>
        <p:spPr bwMode="auto">
          <a:xfrm>
            <a:off x="820738" y="1265238"/>
            <a:ext cx="76898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endParaRPr lang="vi-VN" sz="2400"/>
          </a:p>
        </p:txBody>
      </p:sp>
      <p:sp>
        <p:nvSpPr>
          <p:cNvPr id="3" name="Rectangle 2"/>
          <p:cNvSpPr/>
          <p:nvPr/>
        </p:nvSpPr>
        <p:spPr>
          <a:xfrm>
            <a:off x="685814" y="803573"/>
            <a:ext cx="7842250" cy="461665"/>
          </a:xfrm>
          <a:prstGeom prst="rect">
            <a:avLst/>
          </a:prstGeom>
        </p:spPr>
        <p:txBody>
          <a:bodyPr wrap="square">
            <a:spAutoFit/>
          </a:bodyPr>
          <a:lstStyle/>
          <a:p>
            <a:r>
              <a:rPr lang="en-US" sz="2400" dirty="0" smtClean="0"/>
              <a:t>b</a:t>
            </a:r>
            <a:r>
              <a:rPr lang="en-US" sz="2400" dirty="0"/>
              <a:t>) </a:t>
            </a:r>
            <a:r>
              <a:rPr lang="en-US" sz="2400" dirty="0" err="1" smtClean="0"/>
              <a:t>Thực</a:t>
            </a:r>
            <a:r>
              <a:rPr lang="en-US" sz="2400" dirty="0"/>
              <a:t> </a:t>
            </a:r>
            <a:r>
              <a:rPr lang="en-US" sz="2400" dirty="0" err="1" smtClean="0"/>
              <a:t>hiện</a:t>
            </a:r>
            <a:r>
              <a:rPr lang="en-US" sz="2400" dirty="0" smtClean="0"/>
              <a:t>.</a:t>
            </a:r>
          </a:p>
        </p:txBody>
      </p:sp>
      <p:sp>
        <p:nvSpPr>
          <p:cNvPr id="4" name="Rectangle 3"/>
          <p:cNvSpPr/>
          <p:nvPr/>
        </p:nvSpPr>
        <p:spPr>
          <a:xfrm>
            <a:off x="760771" y="1710251"/>
            <a:ext cx="7843816" cy="830997"/>
          </a:xfrm>
          <a:prstGeom prst="rect">
            <a:avLst/>
          </a:prstGeom>
        </p:spPr>
        <p:txBody>
          <a:bodyPr wrap="square">
            <a:spAutoFit/>
          </a:bodyPr>
          <a:lstStyle/>
          <a:p>
            <a:pPr algn="just"/>
            <a:r>
              <a:rPr lang="vi-VN" sz="2400" i="1" u="sng" dirty="0" smtClean="0"/>
              <a:t>B1</a:t>
            </a:r>
            <a:r>
              <a:rPr lang="en-US" sz="2400" dirty="0"/>
              <a:t>:</a:t>
            </a:r>
            <a:r>
              <a:rPr lang="vi-VN" sz="2400" dirty="0" smtClean="0"/>
              <a:t> </a:t>
            </a:r>
            <a:r>
              <a:rPr lang="vi-VN" sz="2400" dirty="0"/>
              <a:t>Quan sát bao quát, đánh giá tổng quan về cộng </a:t>
            </a:r>
            <a:r>
              <a:rPr lang="vi-VN" sz="2400" dirty="0" smtClean="0"/>
              <a:t>đồng</a:t>
            </a:r>
            <a:endParaRPr lang="en-US" sz="2400" dirty="0" smtClean="0"/>
          </a:p>
        </p:txBody>
      </p:sp>
      <p:sp>
        <p:nvSpPr>
          <p:cNvPr id="9" name="Rectangle 8"/>
          <p:cNvSpPr/>
          <p:nvPr/>
        </p:nvSpPr>
        <p:spPr>
          <a:xfrm>
            <a:off x="759981" y="2536825"/>
            <a:ext cx="7750607" cy="830997"/>
          </a:xfrm>
          <a:prstGeom prst="rect">
            <a:avLst/>
          </a:prstGeom>
        </p:spPr>
        <p:txBody>
          <a:bodyPr wrap="square">
            <a:spAutoFit/>
          </a:bodyPr>
          <a:lstStyle/>
          <a:p>
            <a:pPr algn="just"/>
            <a:r>
              <a:rPr lang="vi-VN" sz="2400" i="1" u="sng" dirty="0" smtClean="0"/>
              <a:t>B2</a:t>
            </a:r>
            <a:r>
              <a:rPr lang="vi-VN" sz="2400" i="1" dirty="0" smtClean="0"/>
              <a:t>:</a:t>
            </a:r>
            <a:r>
              <a:rPr lang="en-US" sz="2400" i="1" dirty="0" smtClean="0"/>
              <a:t> </a:t>
            </a:r>
            <a:r>
              <a:rPr lang="vi-VN" sz="2400" dirty="0" smtClean="0"/>
              <a:t>Điều tra, khảo sát, thu thập thông tin về thực trạng nguồn lực và khả năng đáp ứng của cộng đồng</a:t>
            </a:r>
            <a:endParaRPr lang="vi-VN" sz="2400" dirty="0"/>
          </a:p>
        </p:txBody>
      </p:sp>
      <p:sp>
        <p:nvSpPr>
          <p:cNvPr id="11" name="Rectangle 10"/>
          <p:cNvSpPr/>
          <p:nvPr/>
        </p:nvSpPr>
        <p:spPr>
          <a:xfrm>
            <a:off x="731636" y="3345056"/>
            <a:ext cx="7750607" cy="461665"/>
          </a:xfrm>
          <a:prstGeom prst="rect">
            <a:avLst/>
          </a:prstGeom>
        </p:spPr>
        <p:txBody>
          <a:bodyPr wrap="square">
            <a:spAutoFit/>
          </a:bodyPr>
          <a:lstStyle/>
          <a:p>
            <a:r>
              <a:rPr lang="vi-VN" sz="2400" i="1" u="sng" dirty="0" smtClean="0"/>
              <a:t>B</a:t>
            </a:r>
            <a:r>
              <a:rPr lang="en-US" sz="2400" i="1" u="sng" dirty="0" smtClean="0"/>
              <a:t>3</a:t>
            </a:r>
            <a:r>
              <a:rPr lang="vi-VN" sz="2400" dirty="0" smtClean="0"/>
              <a:t>: </a:t>
            </a:r>
            <a:r>
              <a:rPr lang="en-US" sz="2400" dirty="0" err="1" smtClean="0"/>
              <a:t>Báo</a:t>
            </a:r>
            <a:r>
              <a:rPr lang="en-US" sz="2400" dirty="0"/>
              <a:t> </a:t>
            </a:r>
            <a:r>
              <a:rPr lang="en-US" sz="2400" dirty="0" err="1" smtClean="0"/>
              <a:t>cáo</a:t>
            </a:r>
            <a:r>
              <a:rPr lang="en-US" sz="2400" dirty="0"/>
              <a:t> </a:t>
            </a:r>
            <a:r>
              <a:rPr lang="en-US" sz="2400" dirty="0" err="1" smtClean="0"/>
              <a:t>kết</a:t>
            </a:r>
            <a:r>
              <a:rPr lang="en-US" sz="2400" dirty="0"/>
              <a:t> </a:t>
            </a:r>
            <a:r>
              <a:rPr lang="en-US" sz="2400" dirty="0" err="1"/>
              <a:t>quả</a:t>
            </a:r>
            <a:endParaRPr lang="vi-VN" sz="2400" dirty="0"/>
          </a:p>
        </p:txBody>
      </p:sp>
    </p:spTree>
    <p:extLst>
      <p:ext uri="{BB962C8B-B14F-4D97-AF65-F5344CB8AC3E}">
        <p14:creationId xmlns="" xmlns:p14="http://schemas.microsoft.com/office/powerpoint/2010/main" val="204424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_text"/>
          <p:cNvSpPr txBox="1">
            <a:spLocks/>
          </p:cNvSpPr>
          <p:nvPr/>
        </p:nvSpPr>
        <p:spPr bwMode="gray">
          <a:xfrm>
            <a:off x="987425" y="1716088"/>
            <a:ext cx="4664075" cy="1641475"/>
          </a:xfrm>
          <a:prstGeom prst="rect">
            <a:avLst/>
          </a:prstGeom>
        </p:spPr>
        <p:txBody>
          <a:bodyPr lIns="0" tIns="0" rIns="0" bIns="0" anchor="ctr"/>
          <a:lstStyle/>
          <a:p>
            <a:pPr eaLnBrk="1" fontAlgn="auto" hangingPunct="1">
              <a:lnSpc>
                <a:spcPct val="95000"/>
              </a:lnSpc>
              <a:spcBef>
                <a:spcPts val="0"/>
              </a:spcBef>
              <a:spcAft>
                <a:spcPts val="800"/>
              </a:spcAft>
              <a:defRPr/>
            </a:pPr>
            <a:endParaRPr lang="en-US" i="1" noProof="1">
              <a:solidFill>
                <a:prstClr val="black"/>
              </a:solidFill>
              <a:latin typeface="Times New Roman" pitchFamily="18" charset="0"/>
              <a:ea typeface="+mn-ea"/>
              <a:cs typeface="Times New Roman" pitchFamily="18" charset="0"/>
            </a:endParaRPr>
          </a:p>
        </p:txBody>
      </p:sp>
      <p:cxnSp>
        <p:nvCxnSpPr>
          <p:cNvPr id="19" name="Straight Connector 6"/>
          <p:cNvCxnSpPr/>
          <p:nvPr/>
        </p:nvCxnSpPr>
        <p:spPr>
          <a:xfrm>
            <a:off x="666750" y="1176338"/>
            <a:ext cx="4427538" cy="0"/>
          </a:xfrm>
          <a:prstGeom prst="line">
            <a:avLst/>
          </a:prstGeom>
          <a:noFill/>
          <a:ln w="28575" cap="flat" cmpd="sng" algn="ctr">
            <a:solidFill>
              <a:schemeClr val="tx1">
                <a:lumMod val="50000"/>
                <a:lumOff val="50000"/>
              </a:schemeClr>
            </a:solidFill>
            <a:prstDash val="sysDot"/>
          </a:ln>
          <a:effectLst/>
        </p:spPr>
      </p:cxnSp>
      <p:cxnSp>
        <p:nvCxnSpPr>
          <p:cNvPr id="20" name="Straight Connector 7"/>
          <p:cNvCxnSpPr/>
          <p:nvPr/>
        </p:nvCxnSpPr>
        <p:spPr>
          <a:xfrm>
            <a:off x="654050" y="1176338"/>
            <a:ext cx="0" cy="1547812"/>
          </a:xfrm>
          <a:prstGeom prst="line">
            <a:avLst/>
          </a:prstGeom>
          <a:noFill/>
          <a:ln w="28575" cap="flat" cmpd="sng" algn="ctr">
            <a:solidFill>
              <a:schemeClr val="tx1">
                <a:lumMod val="50000"/>
                <a:lumOff val="50000"/>
              </a:schemeClr>
            </a:solidFill>
            <a:prstDash val="sysDot"/>
          </a:ln>
          <a:effectLst/>
        </p:spPr>
      </p:cxnSp>
      <p:sp>
        <p:nvSpPr>
          <p:cNvPr id="69637" name="Rectangle 2"/>
          <p:cNvSpPr>
            <a:spLocks noChangeArrowheads="1"/>
          </p:cNvSpPr>
          <p:nvPr/>
        </p:nvSpPr>
        <p:spPr bwMode="auto">
          <a:xfrm>
            <a:off x="806450" y="1265238"/>
            <a:ext cx="746601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vi-VN" sz="2400"/>
          </a:p>
        </p:txBody>
      </p:sp>
      <p:sp>
        <p:nvSpPr>
          <p:cNvPr id="69638" name="Rectangle 2"/>
          <p:cNvSpPr>
            <a:spLocks noChangeArrowheads="1"/>
          </p:cNvSpPr>
          <p:nvPr/>
        </p:nvSpPr>
        <p:spPr bwMode="auto">
          <a:xfrm>
            <a:off x="590550" y="419100"/>
            <a:ext cx="789781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vi-VN" sz="2400" i="1" u="sng" dirty="0"/>
              <a:t>Bước 3</a:t>
            </a:r>
            <a:r>
              <a:rPr lang="vi-VN" sz="2400" i="1" dirty="0"/>
              <a:t>: Lựa chọn nội dung, hoạt động giáo dục phù hợp</a:t>
            </a:r>
            <a:endParaRPr lang="en-US" sz="2400" i="1" dirty="0"/>
          </a:p>
        </p:txBody>
      </p:sp>
      <p:sp>
        <p:nvSpPr>
          <p:cNvPr id="69639" name="Rectangle 1"/>
          <p:cNvSpPr>
            <a:spLocks noChangeArrowheads="1"/>
          </p:cNvSpPr>
          <p:nvPr/>
        </p:nvSpPr>
        <p:spPr bwMode="auto">
          <a:xfrm>
            <a:off x="805587" y="1728571"/>
            <a:ext cx="7689850"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2400" dirty="0"/>
              <a:t>- </a:t>
            </a:r>
            <a:r>
              <a:rPr lang="vi-VN" sz="2400" dirty="0"/>
              <a:t>Cơ sở giáo dục mầm non chọn </a:t>
            </a:r>
            <a:r>
              <a:rPr lang="vi-VN" sz="2400" dirty="0" smtClean="0"/>
              <a:t>vấn </a:t>
            </a:r>
            <a:r>
              <a:rPr lang="vi-VN" sz="2400" dirty="0"/>
              <a:t>đề, nội dung và hoạt động </a:t>
            </a:r>
            <a:r>
              <a:rPr lang="vi-VN" sz="2400" dirty="0" smtClean="0"/>
              <a:t>phù </a:t>
            </a:r>
            <a:r>
              <a:rPr lang="vi-VN" sz="2400" dirty="0"/>
              <a:t>hợp để phối hợp với cộng đồng tổ chức hoạt động giáo dục trẻ mầm non</a:t>
            </a:r>
            <a:r>
              <a:rPr lang="en-US" sz="2400" dirty="0"/>
              <a:t> </a:t>
            </a:r>
            <a:r>
              <a:rPr lang="en-US" sz="2400" dirty="0" err="1"/>
              <a:t>trên</a:t>
            </a:r>
            <a:r>
              <a:rPr lang="en-US" sz="2400" dirty="0"/>
              <a:t> c</a:t>
            </a:r>
            <a:r>
              <a:rPr lang="vi-VN" sz="2400" dirty="0"/>
              <a:t>ơ</a:t>
            </a:r>
            <a:r>
              <a:rPr lang="en-US" sz="2400" dirty="0"/>
              <a:t> s</a:t>
            </a:r>
            <a:r>
              <a:rPr lang="vi-VN" sz="2400" dirty="0"/>
              <a:t>ở phân tích đánh giá </a:t>
            </a:r>
            <a:r>
              <a:rPr lang="en-US" sz="2400" dirty="0" err="1"/>
              <a:t>các</a:t>
            </a:r>
            <a:r>
              <a:rPr lang="en-US" sz="2400" dirty="0"/>
              <a:t> </a:t>
            </a:r>
            <a:r>
              <a:rPr lang="en-US" sz="2400" dirty="0" err="1"/>
              <a:t>vấn</a:t>
            </a:r>
            <a:r>
              <a:rPr lang="en-US" sz="2400" dirty="0"/>
              <a:t> </a:t>
            </a:r>
            <a:r>
              <a:rPr lang="vi-VN" sz="2400" dirty="0"/>
              <a:t>đề</a:t>
            </a:r>
            <a:r>
              <a:rPr lang="en-US" sz="2400" dirty="0"/>
              <a:t>, </a:t>
            </a:r>
            <a:r>
              <a:rPr lang="vi-VN" sz="2400" dirty="0"/>
              <a:t>nguồn lực và khả năng tham gia của cộng đồng</a:t>
            </a:r>
            <a:r>
              <a:rPr lang="en-US" sz="2400" dirty="0"/>
              <a:t>;</a:t>
            </a:r>
          </a:p>
          <a:p>
            <a:pPr algn="just"/>
            <a:r>
              <a:rPr lang="en-US" sz="2400" dirty="0"/>
              <a:t>-</a:t>
            </a:r>
            <a:r>
              <a:rPr lang="vi-VN" sz="2400" dirty="0"/>
              <a:t> Xác định đối tượng </a:t>
            </a:r>
            <a:r>
              <a:rPr lang="vi-VN" sz="2400" dirty="0" smtClean="0"/>
              <a:t>và </a:t>
            </a:r>
            <a:r>
              <a:rPr lang="vi-VN" sz="2400" dirty="0"/>
              <a:t>mức độ tham gia của cộng đồng, </a:t>
            </a:r>
            <a:r>
              <a:rPr lang="vi-VN" sz="2400" dirty="0" smtClean="0"/>
              <a:t>các </a:t>
            </a:r>
            <a:r>
              <a:rPr lang="vi-VN" sz="2400" dirty="0"/>
              <a:t>giải pháp để </a:t>
            </a:r>
            <a:r>
              <a:rPr lang="vi-VN" sz="2400" dirty="0" smtClean="0"/>
              <a:t>triển khai</a:t>
            </a:r>
            <a:r>
              <a:rPr lang="en-US" sz="2400" dirty="0"/>
              <a:t> </a:t>
            </a:r>
            <a:r>
              <a:rPr lang="en-US" sz="2400" dirty="0" err="1" smtClean="0"/>
              <a:t>hoạt</a:t>
            </a:r>
            <a:r>
              <a:rPr lang="en-US" sz="2400" dirty="0" smtClean="0"/>
              <a:t> </a:t>
            </a:r>
            <a:r>
              <a:rPr lang="vi-VN" sz="2400" dirty="0" smtClean="0"/>
              <a:t>độ</a:t>
            </a:r>
            <a:r>
              <a:rPr lang="en-US" sz="2400" dirty="0" err="1" smtClean="0"/>
              <a:t>ng</a:t>
            </a:r>
            <a:r>
              <a:rPr lang="vi-VN" sz="2400" dirty="0" smtClean="0"/>
              <a:t> </a:t>
            </a:r>
            <a:r>
              <a:rPr lang="vi-VN" sz="2400" dirty="0"/>
              <a:t>hiệu quả.</a:t>
            </a:r>
          </a:p>
        </p:txBody>
      </p:sp>
      <p:sp>
        <p:nvSpPr>
          <p:cNvPr id="8" name="Rectangle 7"/>
          <p:cNvSpPr/>
          <p:nvPr/>
        </p:nvSpPr>
        <p:spPr>
          <a:xfrm>
            <a:off x="820738" y="1265535"/>
            <a:ext cx="1668277" cy="461665"/>
          </a:xfrm>
          <a:prstGeom prst="rect">
            <a:avLst/>
          </a:prstGeom>
        </p:spPr>
        <p:txBody>
          <a:bodyPr wrap="none">
            <a:spAutoFit/>
          </a:bodyPr>
          <a:lstStyle/>
          <a:p>
            <a:r>
              <a:rPr lang="en-US" sz="2400" dirty="0"/>
              <a:t>a) </a:t>
            </a:r>
            <a:r>
              <a:rPr lang="en-US" sz="2400" dirty="0" err="1" smtClean="0"/>
              <a:t>Yêu</a:t>
            </a:r>
            <a:r>
              <a:rPr lang="en-US" sz="2400" dirty="0"/>
              <a:t> </a:t>
            </a:r>
            <a:r>
              <a:rPr lang="en-US" sz="2400" dirty="0" err="1" smtClean="0"/>
              <a:t>cầu</a:t>
            </a:r>
            <a:endParaRPr lang="en-US" sz="2400" dirty="0"/>
          </a:p>
        </p:txBody>
      </p:sp>
    </p:spTree>
    <p:extLst>
      <p:ext uri="{BB962C8B-B14F-4D97-AF65-F5344CB8AC3E}">
        <p14:creationId xmlns="" xmlns:p14="http://schemas.microsoft.com/office/powerpoint/2010/main" val="26297003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638"/>
                                        </p:tgtEl>
                                        <p:attrNameLst>
                                          <p:attrName>style.visibility</p:attrName>
                                        </p:attrNameLst>
                                      </p:cBhvr>
                                      <p:to>
                                        <p:strVal val="visible"/>
                                      </p:to>
                                    </p:set>
                                    <p:animEffect transition="in" filter="fade">
                                      <p:cBhvr>
                                        <p:cTn id="7" dur="500"/>
                                        <p:tgtEl>
                                          <p:spTgt spid="696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9639">
                                            <p:txEl>
                                              <p:pRg st="0" end="0"/>
                                            </p:txEl>
                                          </p:spTgt>
                                        </p:tgtEl>
                                        <p:attrNameLst>
                                          <p:attrName>style.visibility</p:attrName>
                                        </p:attrNameLst>
                                      </p:cBhvr>
                                      <p:to>
                                        <p:strVal val="visible"/>
                                      </p:to>
                                    </p:set>
                                    <p:animEffect transition="in" filter="fade">
                                      <p:cBhvr>
                                        <p:cTn id="18" dur="1000"/>
                                        <p:tgtEl>
                                          <p:spTgt spid="69639">
                                            <p:txEl>
                                              <p:pRg st="0" end="0"/>
                                            </p:txEl>
                                          </p:spTgt>
                                        </p:tgtEl>
                                      </p:cBhvr>
                                    </p:animEffect>
                                    <p:anim calcmode="lin" valueType="num">
                                      <p:cBhvr>
                                        <p:cTn id="19" dur="1000" fill="hold"/>
                                        <p:tgtEl>
                                          <p:spTgt spid="69639">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69639">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69639">
                                            <p:txEl>
                                              <p:pRg st="1" end="1"/>
                                            </p:txEl>
                                          </p:spTgt>
                                        </p:tgtEl>
                                        <p:attrNameLst>
                                          <p:attrName>style.visibility</p:attrName>
                                        </p:attrNameLst>
                                      </p:cBhvr>
                                      <p:to>
                                        <p:strVal val="visible"/>
                                      </p:to>
                                    </p:set>
                                    <p:animEffect transition="in" filter="fade">
                                      <p:cBhvr>
                                        <p:cTn id="23" dur="1000"/>
                                        <p:tgtEl>
                                          <p:spTgt spid="69639">
                                            <p:txEl>
                                              <p:pRg st="1" end="1"/>
                                            </p:txEl>
                                          </p:spTgt>
                                        </p:tgtEl>
                                      </p:cBhvr>
                                    </p:animEffect>
                                    <p:anim calcmode="lin" valueType="num">
                                      <p:cBhvr>
                                        <p:cTn id="24" dur="1000" fill="hold"/>
                                        <p:tgtEl>
                                          <p:spTgt spid="6963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6963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_text"/>
          <p:cNvSpPr txBox="1">
            <a:spLocks/>
          </p:cNvSpPr>
          <p:nvPr/>
        </p:nvSpPr>
        <p:spPr bwMode="gray">
          <a:xfrm>
            <a:off x="987425" y="1716088"/>
            <a:ext cx="4664075" cy="1641475"/>
          </a:xfrm>
          <a:prstGeom prst="rect">
            <a:avLst/>
          </a:prstGeom>
        </p:spPr>
        <p:txBody>
          <a:bodyPr lIns="0" tIns="0" rIns="0" bIns="0" anchor="ctr"/>
          <a:lstStyle/>
          <a:p>
            <a:pPr eaLnBrk="1" fontAlgn="auto" hangingPunct="1">
              <a:lnSpc>
                <a:spcPct val="95000"/>
              </a:lnSpc>
              <a:spcBef>
                <a:spcPts val="0"/>
              </a:spcBef>
              <a:spcAft>
                <a:spcPts val="800"/>
              </a:spcAft>
              <a:defRPr/>
            </a:pPr>
            <a:endParaRPr lang="en-US" i="1" noProof="1">
              <a:solidFill>
                <a:prstClr val="black"/>
              </a:solidFill>
              <a:latin typeface="Times New Roman" pitchFamily="18" charset="0"/>
              <a:ea typeface="+mn-ea"/>
              <a:cs typeface="Times New Roman" pitchFamily="18" charset="0"/>
            </a:endParaRPr>
          </a:p>
        </p:txBody>
      </p:sp>
      <p:cxnSp>
        <p:nvCxnSpPr>
          <p:cNvPr id="19" name="Straight Connector 6"/>
          <p:cNvCxnSpPr/>
          <p:nvPr/>
        </p:nvCxnSpPr>
        <p:spPr>
          <a:xfrm>
            <a:off x="654050" y="1089187"/>
            <a:ext cx="4427538" cy="0"/>
          </a:xfrm>
          <a:prstGeom prst="line">
            <a:avLst/>
          </a:prstGeom>
          <a:noFill/>
          <a:ln w="28575" cap="flat" cmpd="sng" algn="ctr">
            <a:solidFill>
              <a:schemeClr val="tx1">
                <a:lumMod val="50000"/>
                <a:lumOff val="50000"/>
              </a:schemeClr>
            </a:solidFill>
            <a:prstDash val="sysDot"/>
          </a:ln>
          <a:effectLst/>
        </p:spPr>
      </p:cxnSp>
      <p:cxnSp>
        <p:nvCxnSpPr>
          <p:cNvPr id="20" name="Straight Connector 7"/>
          <p:cNvCxnSpPr/>
          <p:nvPr/>
        </p:nvCxnSpPr>
        <p:spPr>
          <a:xfrm>
            <a:off x="654050" y="1388969"/>
            <a:ext cx="0" cy="1547812"/>
          </a:xfrm>
          <a:prstGeom prst="line">
            <a:avLst/>
          </a:prstGeom>
          <a:noFill/>
          <a:ln w="28575" cap="flat" cmpd="sng" algn="ctr">
            <a:solidFill>
              <a:schemeClr val="tx1">
                <a:lumMod val="50000"/>
                <a:lumOff val="50000"/>
              </a:schemeClr>
            </a:solidFill>
            <a:prstDash val="sysDot"/>
          </a:ln>
          <a:effectLst/>
        </p:spPr>
      </p:cxnSp>
      <p:sp>
        <p:nvSpPr>
          <p:cNvPr id="75783" name="Rectangle 1"/>
          <p:cNvSpPr>
            <a:spLocks noChangeArrowheads="1"/>
          </p:cNvSpPr>
          <p:nvPr/>
        </p:nvSpPr>
        <p:spPr bwMode="auto">
          <a:xfrm>
            <a:off x="820738" y="1265238"/>
            <a:ext cx="76898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endParaRPr lang="vi-VN" sz="2400"/>
          </a:p>
        </p:txBody>
      </p:sp>
      <p:sp>
        <p:nvSpPr>
          <p:cNvPr id="4" name="Rectangle 3"/>
          <p:cNvSpPr/>
          <p:nvPr/>
        </p:nvSpPr>
        <p:spPr>
          <a:xfrm>
            <a:off x="803278" y="1228621"/>
            <a:ext cx="7585146" cy="3416320"/>
          </a:xfrm>
          <a:prstGeom prst="rect">
            <a:avLst/>
          </a:prstGeom>
        </p:spPr>
        <p:txBody>
          <a:bodyPr wrap="square">
            <a:spAutoFit/>
          </a:bodyPr>
          <a:lstStyle/>
          <a:p>
            <a:pPr algn="just"/>
            <a:r>
              <a:rPr lang="en-US" sz="2400" dirty="0" smtClean="0"/>
              <a:t>	</a:t>
            </a:r>
            <a:r>
              <a:rPr lang="vi-VN" sz="2400" dirty="0" smtClean="0"/>
              <a:t>Xem xét </a:t>
            </a:r>
            <a:r>
              <a:rPr lang="vi-VN" sz="2400" dirty="0"/>
              <a:t>các hoạt động được lựa </a:t>
            </a:r>
            <a:r>
              <a:rPr lang="vi-VN" sz="2400" dirty="0" smtClean="0"/>
              <a:t>chọn: </a:t>
            </a:r>
            <a:endParaRPr lang="en-US" sz="2400" dirty="0" smtClean="0"/>
          </a:p>
          <a:p>
            <a:pPr marL="342900" indent="-342900" algn="just">
              <a:buFontTx/>
              <a:buChar char="-"/>
            </a:pPr>
            <a:r>
              <a:rPr lang="vi-VN" sz="2400" dirty="0" smtClean="0"/>
              <a:t>Vấn đề/nội </a:t>
            </a:r>
            <a:r>
              <a:rPr lang="vi-VN" sz="2400" dirty="0"/>
              <a:t>dung, hoạt động giáo dục </a:t>
            </a:r>
            <a:r>
              <a:rPr lang="vi-VN" sz="2400" dirty="0" smtClean="0"/>
              <a:t>tổ </a:t>
            </a:r>
            <a:r>
              <a:rPr lang="vi-VN" sz="2400" dirty="0"/>
              <a:t>chức có sự tham gia của cộng </a:t>
            </a:r>
            <a:r>
              <a:rPr lang="vi-VN" sz="2400" dirty="0" smtClean="0"/>
              <a:t>đồng</a:t>
            </a:r>
            <a:r>
              <a:rPr lang="en-US" sz="2400" dirty="0" smtClean="0"/>
              <a:t>.</a:t>
            </a:r>
          </a:p>
          <a:p>
            <a:pPr marL="342900" indent="-342900" algn="just">
              <a:buFontTx/>
              <a:buChar char="-"/>
            </a:pPr>
            <a:r>
              <a:rPr lang="vi-VN" sz="2400" dirty="0" smtClean="0"/>
              <a:t>Khả năng </a:t>
            </a:r>
            <a:r>
              <a:rPr lang="vi-VN" sz="2400" dirty="0"/>
              <a:t>thực hiện </a:t>
            </a:r>
            <a:r>
              <a:rPr lang="vi-VN" sz="2400" dirty="0" smtClean="0"/>
              <a:t>các vấn </a:t>
            </a:r>
            <a:r>
              <a:rPr lang="vi-VN" sz="2400" dirty="0"/>
              <a:t>đề, nội dung, hoạt động giáo </a:t>
            </a:r>
            <a:r>
              <a:rPr lang="vi-VN" sz="2400" dirty="0" smtClean="0"/>
              <a:t>dục</a:t>
            </a:r>
            <a:r>
              <a:rPr lang="en-US" sz="2400" dirty="0" smtClean="0"/>
              <a:t>. </a:t>
            </a:r>
          </a:p>
          <a:p>
            <a:pPr marL="342900" indent="-342900" algn="just">
              <a:buFontTx/>
              <a:buChar char="-"/>
            </a:pPr>
            <a:r>
              <a:rPr lang="vi-VN" sz="2400" dirty="0" smtClean="0"/>
              <a:t>Nguồn </a:t>
            </a:r>
            <a:r>
              <a:rPr lang="vi-VN" sz="2400" dirty="0"/>
              <a:t>học liệu, vật liệu, tài chính, thời điểm, địa </a:t>
            </a:r>
            <a:r>
              <a:rPr lang="vi-VN" sz="2400" dirty="0" smtClean="0"/>
              <a:t>điểm</a:t>
            </a:r>
            <a:r>
              <a:rPr lang="en-US" sz="2400" dirty="0" smtClean="0"/>
              <a:t>.</a:t>
            </a:r>
          </a:p>
          <a:p>
            <a:pPr marL="342900" indent="-342900" algn="just">
              <a:buFontTx/>
              <a:buChar char="-"/>
            </a:pPr>
            <a:r>
              <a:rPr lang="vi-VN" sz="2400" dirty="0" smtClean="0"/>
              <a:t>Người </a:t>
            </a:r>
            <a:r>
              <a:rPr lang="vi-VN" sz="2400" dirty="0"/>
              <a:t>tổ </a:t>
            </a:r>
            <a:r>
              <a:rPr lang="vi-VN" sz="2400" dirty="0" smtClean="0"/>
              <a:t>chức</a:t>
            </a:r>
            <a:r>
              <a:rPr lang="en-US" sz="2400" dirty="0" smtClean="0"/>
              <a:t>, </a:t>
            </a:r>
            <a:r>
              <a:rPr lang="vi-VN" sz="2400" dirty="0" smtClean="0"/>
              <a:t>người tham gia</a:t>
            </a:r>
            <a:r>
              <a:rPr lang="en-US" sz="2400" dirty="0"/>
              <a:t>,</a:t>
            </a:r>
            <a:r>
              <a:rPr lang="en-US" sz="2400" dirty="0" smtClean="0"/>
              <a:t> </a:t>
            </a:r>
            <a:r>
              <a:rPr lang="vi-VN" sz="2400" dirty="0" smtClean="0"/>
              <a:t>đối tượng </a:t>
            </a:r>
            <a:r>
              <a:rPr lang="vi-VN" sz="2400" dirty="0"/>
              <a:t>tham gia </a:t>
            </a:r>
            <a:r>
              <a:rPr lang="en-US" sz="2400" dirty="0"/>
              <a:t> </a:t>
            </a:r>
            <a:r>
              <a:rPr lang="en-US" sz="2400" dirty="0" err="1" smtClean="0"/>
              <a:t>và</a:t>
            </a:r>
            <a:r>
              <a:rPr lang="en-US" sz="2400" dirty="0" smtClean="0"/>
              <a:t> </a:t>
            </a:r>
            <a:r>
              <a:rPr lang="vi-VN" sz="2400" dirty="0" smtClean="0"/>
              <a:t>giải pháp tổ chức</a:t>
            </a:r>
            <a:r>
              <a:rPr lang="en-US" sz="2400" dirty="0" smtClean="0"/>
              <a:t>.</a:t>
            </a:r>
            <a:endParaRPr lang="en-US" sz="2400" dirty="0"/>
          </a:p>
        </p:txBody>
      </p:sp>
      <p:sp>
        <p:nvSpPr>
          <p:cNvPr id="8" name="Rectangle 7"/>
          <p:cNvSpPr/>
          <p:nvPr/>
        </p:nvSpPr>
        <p:spPr>
          <a:xfrm>
            <a:off x="654050" y="470871"/>
            <a:ext cx="7842250" cy="461665"/>
          </a:xfrm>
          <a:prstGeom prst="rect">
            <a:avLst/>
          </a:prstGeom>
        </p:spPr>
        <p:txBody>
          <a:bodyPr wrap="square">
            <a:spAutoFit/>
          </a:bodyPr>
          <a:lstStyle/>
          <a:p>
            <a:r>
              <a:rPr lang="en-US" sz="2400" dirty="0" smtClean="0"/>
              <a:t>b</a:t>
            </a:r>
            <a:r>
              <a:rPr lang="en-US" sz="2400" dirty="0"/>
              <a:t>) </a:t>
            </a:r>
            <a:r>
              <a:rPr lang="en-US" sz="2400" dirty="0" err="1" smtClean="0"/>
              <a:t>Thực</a:t>
            </a:r>
            <a:r>
              <a:rPr lang="en-US" sz="2400" dirty="0"/>
              <a:t> </a:t>
            </a:r>
            <a:r>
              <a:rPr lang="en-US" sz="2400" dirty="0" err="1" smtClean="0"/>
              <a:t>hiện</a:t>
            </a:r>
            <a:r>
              <a:rPr lang="en-US" sz="2400" dirty="0" smtClean="0"/>
              <a:t>.</a:t>
            </a:r>
          </a:p>
        </p:txBody>
      </p:sp>
    </p:spTree>
    <p:extLst>
      <p:ext uri="{BB962C8B-B14F-4D97-AF65-F5344CB8AC3E}">
        <p14:creationId xmlns="" xmlns:p14="http://schemas.microsoft.com/office/powerpoint/2010/main" val="11534168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_text"/>
          <p:cNvSpPr txBox="1">
            <a:spLocks/>
          </p:cNvSpPr>
          <p:nvPr/>
        </p:nvSpPr>
        <p:spPr bwMode="gray">
          <a:xfrm>
            <a:off x="987425" y="1716088"/>
            <a:ext cx="4664075" cy="1641475"/>
          </a:xfrm>
          <a:prstGeom prst="rect">
            <a:avLst/>
          </a:prstGeom>
        </p:spPr>
        <p:txBody>
          <a:bodyPr lIns="0" tIns="0" rIns="0" bIns="0" anchor="ctr"/>
          <a:lstStyle/>
          <a:p>
            <a:pPr eaLnBrk="1" fontAlgn="auto" hangingPunct="1">
              <a:lnSpc>
                <a:spcPct val="95000"/>
              </a:lnSpc>
              <a:spcBef>
                <a:spcPts val="0"/>
              </a:spcBef>
              <a:spcAft>
                <a:spcPts val="800"/>
              </a:spcAft>
              <a:defRPr/>
            </a:pPr>
            <a:endParaRPr lang="en-US" i="1" noProof="1">
              <a:solidFill>
                <a:prstClr val="black"/>
              </a:solidFill>
              <a:latin typeface="Times New Roman" pitchFamily="18" charset="0"/>
              <a:ea typeface="+mn-ea"/>
              <a:cs typeface="Times New Roman" pitchFamily="18" charset="0"/>
            </a:endParaRPr>
          </a:p>
        </p:txBody>
      </p:sp>
      <p:cxnSp>
        <p:nvCxnSpPr>
          <p:cNvPr id="19" name="Straight Connector 6"/>
          <p:cNvCxnSpPr/>
          <p:nvPr/>
        </p:nvCxnSpPr>
        <p:spPr>
          <a:xfrm>
            <a:off x="666750" y="1176338"/>
            <a:ext cx="4427538" cy="0"/>
          </a:xfrm>
          <a:prstGeom prst="line">
            <a:avLst/>
          </a:prstGeom>
          <a:noFill/>
          <a:ln w="28575" cap="flat" cmpd="sng" algn="ctr">
            <a:solidFill>
              <a:schemeClr val="tx1">
                <a:lumMod val="50000"/>
                <a:lumOff val="50000"/>
              </a:schemeClr>
            </a:solidFill>
            <a:prstDash val="sysDot"/>
          </a:ln>
          <a:effectLst/>
        </p:spPr>
      </p:cxnSp>
      <p:cxnSp>
        <p:nvCxnSpPr>
          <p:cNvPr id="20" name="Straight Connector 7"/>
          <p:cNvCxnSpPr/>
          <p:nvPr/>
        </p:nvCxnSpPr>
        <p:spPr>
          <a:xfrm>
            <a:off x="654050" y="1176338"/>
            <a:ext cx="0" cy="1547812"/>
          </a:xfrm>
          <a:prstGeom prst="line">
            <a:avLst/>
          </a:prstGeom>
          <a:noFill/>
          <a:ln w="28575" cap="flat" cmpd="sng" algn="ctr">
            <a:solidFill>
              <a:schemeClr val="tx1">
                <a:lumMod val="50000"/>
                <a:lumOff val="50000"/>
              </a:schemeClr>
            </a:solidFill>
            <a:prstDash val="sysDot"/>
          </a:ln>
          <a:effectLst/>
        </p:spPr>
      </p:cxnSp>
      <p:sp>
        <p:nvSpPr>
          <p:cNvPr id="70661" name="Rectangle 2"/>
          <p:cNvSpPr>
            <a:spLocks noChangeArrowheads="1"/>
          </p:cNvSpPr>
          <p:nvPr/>
        </p:nvSpPr>
        <p:spPr bwMode="auto">
          <a:xfrm>
            <a:off x="806450" y="1265238"/>
            <a:ext cx="746601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vi-VN" sz="2400"/>
          </a:p>
        </p:txBody>
      </p:sp>
      <p:sp>
        <p:nvSpPr>
          <p:cNvPr id="70662" name="Rectangle 2"/>
          <p:cNvSpPr>
            <a:spLocks noChangeArrowheads="1"/>
          </p:cNvSpPr>
          <p:nvPr/>
        </p:nvSpPr>
        <p:spPr bwMode="auto">
          <a:xfrm>
            <a:off x="590550" y="419100"/>
            <a:ext cx="789781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vi-VN" sz="2400" i="1" u="sng" dirty="0"/>
              <a:t>Bước 4</a:t>
            </a:r>
            <a:r>
              <a:rPr lang="vi-VN" sz="2400" i="1" dirty="0"/>
              <a:t>: Lập kế hoạch tổ chức các hoạt động giáo dục.</a:t>
            </a:r>
            <a:endParaRPr lang="en-US" sz="2400" i="1" dirty="0"/>
          </a:p>
        </p:txBody>
      </p:sp>
      <p:sp>
        <p:nvSpPr>
          <p:cNvPr id="70663" name="Rectangle 1"/>
          <p:cNvSpPr>
            <a:spLocks noChangeArrowheads="1"/>
          </p:cNvSpPr>
          <p:nvPr/>
        </p:nvSpPr>
        <p:spPr bwMode="auto">
          <a:xfrm>
            <a:off x="827812" y="1754165"/>
            <a:ext cx="7689850"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2400" dirty="0"/>
              <a:t>- </a:t>
            </a:r>
            <a:r>
              <a:rPr lang="vi-VN" sz="2400" dirty="0" smtClean="0"/>
              <a:t>Cụ thể </a:t>
            </a:r>
            <a:r>
              <a:rPr lang="vi-VN" sz="2400" dirty="0"/>
              <a:t>hóa ý tưởng thực hiện các nội dung và hoạt động giáo dục. </a:t>
            </a:r>
            <a:endParaRPr lang="en-US" sz="2400" dirty="0"/>
          </a:p>
          <a:p>
            <a:pPr algn="just"/>
            <a:r>
              <a:rPr lang="en-US" sz="2400" dirty="0"/>
              <a:t>- </a:t>
            </a:r>
            <a:r>
              <a:rPr lang="vi-VN" sz="2400" dirty="0" smtClean="0"/>
              <a:t>Xác định mục tiêu</a:t>
            </a:r>
            <a:r>
              <a:rPr lang="en-US" sz="2400" dirty="0" smtClean="0"/>
              <a:t>, </a:t>
            </a:r>
            <a:r>
              <a:rPr lang="vi-VN" sz="2400" dirty="0" smtClean="0"/>
              <a:t>thời </a:t>
            </a:r>
            <a:r>
              <a:rPr lang="vi-VN" sz="2400" dirty="0"/>
              <a:t>gian, địa điểm, con </a:t>
            </a:r>
            <a:r>
              <a:rPr lang="vi-VN" sz="2400" dirty="0" smtClean="0"/>
              <a:t>người</a:t>
            </a:r>
            <a:r>
              <a:rPr lang="en-US" sz="2400" dirty="0" smtClean="0"/>
              <a:t>, </a:t>
            </a:r>
            <a:r>
              <a:rPr lang="vi-VN" sz="2400" dirty="0" smtClean="0"/>
              <a:t>nguồn lực</a:t>
            </a:r>
            <a:r>
              <a:rPr lang="en-US" sz="2400" dirty="0"/>
              <a:t>,</a:t>
            </a:r>
            <a:r>
              <a:rPr lang="vi-VN" sz="2400" dirty="0" smtClean="0"/>
              <a:t> nội </a:t>
            </a:r>
            <a:r>
              <a:rPr lang="vi-VN" sz="2400" dirty="0"/>
              <a:t>dung, phương pháp, hình thức và t</a:t>
            </a:r>
            <a:r>
              <a:rPr lang="en-US" sz="2400" dirty="0" err="1"/>
              <a:t>iến</a:t>
            </a:r>
            <a:r>
              <a:rPr lang="vi-VN" sz="2400" dirty="0"/>
              <a:t> trình tổ chức các hoạt động.</a:t>
            </a:r>
          </a:p>
          <a:p>
            <a:pPr algn="just"/>
            <a:r>
              <a:rPr lang="en-US" sz="2400" dirty="0"/>
              <a:t>- </a:t>
            </a:r>
            <a:r>
              <a:rPr lang="en-US" sz="2400" dirty="0" err="1"/>
              <a:t>Kế</a:t>
            </a:r>
            <a:r>
              <a:rPr lang="en-US" sz="2400" dirty="0"/>
              <a:t> </a:t>
            </a:r>
            <a:r>
              <a:rPr lang="en-US" sz="2400" dirty="0" err="1"/>
              <a:t>hoạch</a:t>
            </a:r>
            <a:r>
              <a:rPr lang="en-US" sz="2400" dirty="0"/>
              <a:t> </a:t>
            </a:r>
            <a:r>
              <a:rPr lang="vi-VN" sz="2400" dirty="0"/>
              <a:t>đượ</a:t>
            </a:r>
            <a:r>
              <a:rPr lang="en-US" sz="2400" dirty="0"/>
              <a:t>c </a:t>
            </a:r>
            <a:r>
              <a:rPr lang="vi-VN" sz="2400" dirty="0"/>
              <a:t>các bên tham gia thống nhất và được cấp quản lý có chuyên môn thẩm định, phê việc. </a:t>
            </a:r>
          </a:p>
        </p:txBody>
      </p:sp>
      <p:sp>
        <p:nvSpPr>
          <p:cNvPr id="8" name="Rectangle 7"/>
          <p:cNvSpPr/>
          <p:nvPr/>
        </p:nvSpPr>
        <p:spPr>
          <a:xfrm>
            <a:off x="820738" y="1265535"/>
            <a:ext cx="1668277" cy="461665"/>
          </a:xfrm>
          <a:prstGeom prst="rect">
            <a:avLst/>
          </a:prstGeom>
        </p:spPr>
        <p:txBody>
          <a:bodyPr wrap="none">
            <a:spAutoFit/>
          </a:bodyPr>
          <a:lstStyle/>
          <a:p>
            <a:r>
              <a:rPr lang="en-US" sz="2400" dirty="0"/>
              <a:t>a) </a:t>
            </a:r>
            <a:r>
              <a:rPr lang="en-US" sz="2400" dirty="0" err="1" smtClean="0"/>
              <a:t>Yêu</a:t>
            </a:r>
            <a:r>
              <a:rPr lang="en-US" sz="2400" dirty="0"/>
              <a:t> </a:t>
            </a:r>
            <a:r>
              <a:rPr lang="en-US" sz="2400" dirty="0" err="1" smtClean="0"/>
              <a:t>cầu</a:t>
            </a:r>
            <a:endParaRPr lang="en-US" sz="2400" dirty="0"/>
          </a:p>
        </p:txBody>
      </p:sp>
    </p:spTree>
    <p:extLst>
      <p:ext uri="{BB962C8B-B14F-4D97-AF65-F5344CB8AC3E}">
        <p14:creationId xmlns="" xmlns:p14="http://schemas.microsoft.com/office/powerpoint/2010/main" val="34285145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662">
                                            <p:txEl>
                                              <p:pRg st="0" end="0"/>
                                            </p:txEl>
                                          </p:spTgt>
                                        </p:tgtEl>
                                        <p:attrNameLst>
                                          <p:attrName>style.visibility</p:attrName>
                                        </p:attrNameLst>
                                      </p:cBhvr>
                                      <p:to>
                                        <p:strVal val="visible"/>
                                      </p:to>
                                    </p:set>
                                    <p:animEffect transition="in" filter="fade">
                                      <p:cBhvr>
                                        <p:cTn id="7" dur="500"/>
                                        <p:tgtEl>
                                          <p:spTgt spid="706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0663">
                                            <p:txEl>
                                              <p:pRg st="0" end="0"/>
                                            </p:txEl>
                                          </p:spTgt>
                                        </p:tgtEl>
                                        <p:attrNameLst>
                                          <p:attrName>style.visibility</p:attrName>
                                        </p:attrNameLst>
                                      </p:cBhvr>
                                      <p:to>
                                        <p:strVal val="visible"/>
                                      </p:to>
                                    </p:set>
                                    <p:animEffect transition="in" filter="fade">
                                      <p:cBhvr>
                                        <p:cTn id="19" dur="1000"/>
                                        <p:tgtEl>
                                          <p:spTgt spid="70663">
                                            <p:txEl>
                                              <p:pRg st="0" end="0"/>
                                            </p:txEl>
                                          </p:spTgt>
                                        </p:tgtEl>
                                      </p:cBhvr>
                                    </p:animEffect>
                                    <p:anim calcmode="lin" valueType="num">
                                      <p:cBhvr>
                                        <p:cTn id="20" dur="1000" fill="hold"/>
                                        <p:tgtEl>
                                          <p:spTgt spid="7066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066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0663">
                                            <p:txEl>
                                              <p:pRg st="1" end="1"/>
                                            </p:txEl>
                                          </p:spTgt>
                                        </p:tgtEl>
                                        <p:attrNameLst>
                                          <p:attrName>style.visibility</p:attrName>
                                        </p:attrNameLst>
                                      </p:cBhvr>
                                      <p:to>
                                        <p:strVal val="visible"/>
                                      </p:to>
                                    </p:set>
                                    <p:animEffect transition="in" filter="fade">
                                      <p:cBhvr>
                                        <p:cTn id="24" dur="1000"/>
                                        <p:tgtEl>
                                          <p:spTgt spid="70663">
                                            <p:txEl>
                                              <p:pRg st="1" end="1"/>
                                            </p:txEl>
                                          </p:spTgt>
                                        </p:tgtEl>
                                      </p:cBhvr>
                                    </p:animEffect>
                                    <p:anim calcmode="lin" valueType="num">
                                      <p:cBhvr>
                                        <p:cTn id="25" dur="1000" fill="hold"/>
                                        <p:tgtEl>
                                          <p:spTgt spid="7066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0663">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0663">
                                            <p:txEl>
                                              <p:pRg st="2" end="2"/>
                                            </p:txEl>
                                          </p:spTgt>
                                        </p:tgtEl>
                                        <p:attrNameLst>
                                          <p:attrName>style.visibility</p:attrName>
                                        </p:attrNameLst>
                                      </p:cBhvr>
                                      <p:to>
                                        <p:strVal val="visible"/>
                                      </p:to>
                                    </p:set>
                                    <p:animEffect transition="in" filter="fade">
                                      <p:cBhvr>
                                        <p:cTn id="29" dur="1000"/>
                                        <p:tgtEl>
                                          <p:spTgt spid="70663">
                                            <p:txEl>
                                              <p:pRg st="2" end="2"/>
                                            </p:txEl>
                                          </p:spTgt>
                                        </p:tgtEl>
                                      </p:cBhvr>
                                    </p:animEffect>
                                    <p:anim calcmode="lin" valueType="num">
                                      <p:cBhvr>
                                        <p:cTn id="30" dur="1000" fill="hold"/>
                                        <p:tgtEl>
                                          <p:spTgt spid="7066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706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_text"/>
          <p:cNvSpPr txBox="1">
            <a:spLocks/>
          </p:cNvSpPr>
          <p:nvPr/>
        </p:nvSpPr>
        <p:spPr bwMode="gray">
          <a:xfrm>
            <a:off x="987425" y="1716088"/>
            <a:ext cx="4664075" cy="1641475"/>
          </a:xfrm>
          <a:prstGeom prst="rect">
            <a:avLst/>
          </a:prstGeom>
        </p:spPr>
        <p:txBody>
          <a:bodyPr lIns="0" tIns="0" rIns="0" bIns="0" anchor="ctr"/>
          <a:lstStyle/>
          <a:p>
            <a:pPr eaLnBrk="1" fontAlgn="auto" hangingPunct="1">
              <a:lnSpc>
                <a:spcPct val="95000"/>
              </a:lnSpc>
              <a:spcBef>
                <a:spcPts val="0"/>
              </a:spcBef>
              <a:spcAft>
                <a:spcPts val="800"/>
              </a:spcAft>
              <a:defRPr/>
            </a:pPr>
            <a:endParaRPr lang="en-US" i="1" noProof="1">
              <a:solidFill>
                <a:prstClr val="black"/>
              </a:solidFill>
              <a:latin typeface="Times New Roman" pitchFamily="18" charset="0"/>
              <a:ea typeface="+mn-ea"/>
              <a:cs typeface="Times New Roman" pitchFamily="18" charset="0"/>
            </a:endParaRPr>
          </a:p>
        </p:txBody>
      </p:sp>
      <p:cxnSp>
        <p:nvCxnSpPr>
          <p:cNvPr id="19" name="Straight Connector 6"/>
          <p:cNvCxnSpPr/>
          <p:nvPr/>
        </p:nvCxnSpPr>
        <p:spPr>
          <a:xfrm>
            <a:off x="654050" y="938337"/>
            <a:ext cx="4427538" cy="0"/>
          </a:xfrm>
          <a:prstGeom prst="line">
            <a:avLst/>
          </a:prstGeom>
          <a:noFill/>
          <a:ln w="28575" cap="flat" cmpd="sng" algn="ctr">
            <a:solidFill>
              <a:schemeClr val="tx1">
                <a:lumMod val="50000"/>
                <a:lumOff val="50000"/>
              </a:schemeClr>
            </a:solidFill>
            <a:prstDash val="sysDot"/>
          </a:ln>
          <a:effectLst/>
        </p:spPr>
      </p:cxnSp>
      <p:cxnSp>
        <p:nvCxnSpPr>
          <p:cNvPr id="20" name="Straight Connector 7"/>
          <p:cNvCxnSpPr/>
          <p:nvPr/>
        </p:nvCxnSpPr>
        <p:spPr>
          <a:xfrm>
            <a:off x="654050" y="1388969"/>
            <a:ext cx="0" cy="1547812"/>
          </a:xfrm>
          <a:prstGeom prst="line">
            <a:avLst/>
          </a:prstGeom>
          <a:noFill/>
          <a:ln w="28575" cap="flat" cmpd="sng" algn="ctr">
            <a:solidFill>
              <a:schemeClr val="tx1">
                <a:lumMod val="50000"/>
                <a:lumOff val="50000"/>
              </a:schemeClr>
            </a:solidFill>
            <a:prstDash val="sysDot"/>
          </a:ln>
          <a:effectLst/>
        </p:spPr>
      </p:cxnSp>
      <p:sp>
        <p:nvSpPr>
          <p:cNvPr id="75783" name="Rectangle 1"/>
          <p:cNvSpPr>
            <a:spLocks noChangeArrowheads="1"/>
          </p:cNvSpPr>
          <p:nvPr/>
        </p:nvSpPr>
        <p:spPr bwMode="auto">
          <a:xfrm>
            <a:off x="820738" y="1265238"/>
            <a:ext cx="76898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endParaRPr lang="vi-VN" sz="2400"/>
          </a:p>
        </p:txBody>
      </p:sp>
      <p:sp>
        <p:nvSpPr>
          <p:cNvPr id="3" name="Rectangle 2"/>
          <p:cNvSpPr/>
          <p:nvPr/>
        </p:nvSpPr>
        <p:spPr>
          <a:xfrm>
            <a:off x="820738" y="1052736"/>
            <a:ext cx="7423670" cy="3785652"/>
          </a:xfrm>
          <a:prstGeom prst="rect">
            <a:avLst/>
          </a:prstGeom>
        </p:spPr>
        <p:txBody>
          <a:bodyPr wrap="square">
            <a:spAutoFit/>
          </a:bodyPr>
          <a:lstStyle/>
          <a:p>
            <a:pPr algn="just"/>
            <a:r>
              <a:rPr lang="vi-VN" sz="2400" i="1" u="sng" dirty="0" smtClean="0"/>
              <a:t>B1</a:t>
            </a:r>
            <a:r>
              <a:rPr lang="vi-VN" sz="2400" i="1" dirty="0"/>
              <a:t>.</a:t>
            </a:r>
            <a:r>
              <a:rPr lang="vi-VN" sz="2400" dirty="0"/>
              <a:t> Xác định tên hoạt </a:t>
            </a:r>
            <a:r>
              <a:rPr lang="vi-VN" sz="2400" dirty="0" smtClean="0"/>
              <a:t>động, </a:t>
            </a:r>
            <a:r>
              <a:rPr lang="vi-VN" sz="2400" dirty="0"/>
              <a:t>đối tượng trẻ tham </a:t>
            </a:r>
            <a:r>
              <a:rPr lang="vi-VN" sz="2400" dirty="0" smtClean="0"/>
              <a:t>gia, </a:t>
            </a:r>
            <a:r>
              <a:rPr lang="vi-VN" sz="2400" dirty="0"/>
              <a:t>đối tượng tổ </a:t>
            </a:r>
            <a:r>
              <a:rPr lang="vi-VN" sz="2400" dirty="0" smtClean="0"/>
              <a:t>chức</a:t>
            </a:r>
            <a:r>
              <a:rPr lang="en-US" sz="2400" dirty="0" smtClean="0"/>
              <a:t>, </a:t>
            </a:r>
            <a:r>
              <a:rPr lang="vi-VN" sz="2400" dirty="0"/>
              <a:t>thời </a:t>
            </a:r>
            <a:r>
              <a:rPr lang="vi-VN" sz="2400" dirty="0" smtClean="0"/>
              <a:t>gian</a:t>
            </a:r>
            <a:r>
              <a:rPr lang="en-US" sz="2400" dirty="0" smtClean="0"/>
              <a:t>, </a:t>
            </a:r>
            <a:r>
              <a:rPr lang="vi-VN" sz="2400" dirty="0"/>
              <a:t>địa điểm </a:t>
            </a:r>
            <a:r>
              <a:rPr lang="vi-VN" sz="2400" dirty="0" smtClean="0"/>
              <a:t>và </a:t>
            </a:r>
            <a:r>
              <a:rPr lang="vi-VN" sz="2400" dirty="0"/>
              <a:t>hình thức tổ chức hoạt động.</a:t>
            </a:r>
            <a:endParaRPr lang="en-US" sz="2400" dirty="0"/>
          </a:p>
          <a:p>
            <a:pPr algn="just"/>
            <a:r>
              <a:rPr lang="vi-VN" sz="2400" i="1" u="sng" dirty="0" smtClean="0"/>
              <a:t>B2</a:t>
            </a:r>
            <a:r>
              <a:rPr lang="vi-VN" sz="2400" i="1" dirty="0"/>
              <a:t>.</a:t>
            </a:r>
            <a:r>
              <a:rPr lang="vi-VN" sz="2400" dirty="0"/>
              <a:t> Xác định mục </a:t>
            </a:r>
            <a:r>
              <a:rPr lang="vi-VN" sz="2400" dirty="0" smtClean="0"/>
              <a:t>tiêu</a:t>
            </a:r>
            <a:r>
              <a:rPr lang="en-US" sz="2400" dirty="0" smtClean="0"/>
              <a:t>.</a:t>
            </a:r>
            <a:endParaRPr lang="en-US" sz="2400" dirty="0"/>
          </a:p>
          <a:p>
            <a:pPr algn="just"/>
            <a:r>
              <a:rPr lang="vi-VN" sz="2400" i="1" u="sng" dirty="0" smtClean="0"/>
              <a:t>B3</a:t>
            </a:r>
            <a:r>
              <a:rPr lang="vi-VN" sz="2400" i="1" dirty="0"/>
              <a:t>.</a:t>
            </a:r>
            <a:r>
              <a:rPr lang="vi-VN" sz="2400" dirty="0"/>
              <a:t> Xác định </a:t>
            </a:r>
            <a:r>
              <a:rPr lang="vi-VN" sz="2400" dirty="0" smtClean="0"/>
              <a:t>điều </a:t>
            </a:r>
            <a:r>
              <a:rPr lang="vi-VN" sz="2400" dirty="0"/>
              <a:t>kiện cần chuẩn bị </a:t>
            </a:r>
            <a:r>
              <a:rPr lang="vi-VN" sz="2400" dirty="0" smtClean="0"/>
              <a:t>tổ </a:t>
            </a:r>
            <a:r>
              <a:rPr lang="vi-VN" sz="2400" dirty="0"/>
              <a:t>chức các hoạt động giáo dục cho trẻ mầm </a:t>
            </a:r>
            <a:r>
              <a:rPr lang="vi-VN" sz="2400" dirty="0" smtClean="0"/>
              <a:t>non</a:t>
            </a:r>
            <a:r>
              <a:rPr lang="en-US" sz="2400" dirty="0" smtClean="0"/>
              <a:t>.</a:t>
            </a:r>
            <a:endParaRPr lang="en-US" sz="2400" dirty="0"/>
          </a:p>
          <a:p>
            <a:pPr algn="just"/>
            <a:r>
              <a:rPr lang="vi-VN" sz="2400" i="1" u="sng" dirty="0" smtClean="0"/>
              <a:t>B4</a:t>
            </a:r>
            <a:r>
              <a:rPr lang="vi-VN" sz="2400" i="1" dirty="0"/>
              <a:t>.</a:t>
            </a:r>
            <a:r>
              <a:rPr lang="vi-VN" sz="2400" dirty="0"/>
              <a:t> Tiến hành thiết kế các hoạt động giáo dục cụ thể với nội dung, phương pháp và trình tự tiến hành theo thời gian địa điểm cụ </a:t>
            </a:r>
            <a:r>
              <a:rPr lang="vi-VN" sz="2400" dirty="0" smtClean="0"/>
              <a:t>thể</a:t>
            </a:r>
            <a:r>
              <a:rPr lang="en-US" sz="2400" dirty="0" smtClean="0"/>
              <a:t>.</a:t>
            </a:r>
          </a:p>
          <a:p>
            <a:pPr algn="just"/>
            <a:r>
              <a:rPr lang="vi-VN" sz="2400" i="1" u="sng" dirty="0" smtClean="0"/>
              <a:t>B5</a:t>
            </a:r>
            <a:r>
              <a:rPr lang="vi-VN" sz="2400" i="1" dirty="0"/>
              <a:t>.</a:t>
            </a:r>
            <a:r>
              <a:rPr lang="vi-VN" sz="2400" dirty="0"/>
              <a:t> Thẩm định / thống nhất kế </a:t>
            </a:r>
            <a:r>
              <a:rPr lang="vi-VN" sz="2400" dirty="0" smtClean="0"/>
              <a:t>hoạch</a:t>
            </a:r>
            <a:r>
              <a:rPr lang="en-US" sz="2400" dirty="0"/>
              <a:t>.</a:t>
            </a:r>
          </a:p>
        </p:txBody>
      </p:sp>
      <p:sp>
        <p:nvSpPr>
          <p:cNvPr id="4" name="Rectangle 3"/>
          <p:cNvSpPr/>
          <p:nvPr/>
        </p:nvSpPr>
        <p:spPr>
          <a:xfrm>
            <a:off x="543000" y="476672"/>
            <a:ext cx="7845424" cy="461665"/>
          </a:xfrm>
          <a:prstGeom prst="rect">
            <a:avLst/>
          </a:prstGeom>
        </p:spPr>
        <p:txBody>
          <a:bodyPr wrap="square">
            <a:spAutoFit/>
          </a:bodyPr>
          <a:lstStyle/>
          <a:p>
            <a:r>
              <a:rPr lang="en-US" sz="2400" dirty="0" smtClean="0"/>
              <a:t>b</a:t>
            </a:r>
            <a:r>
              <a:rPr lang="en-US" sz="2400" dirty="0"/>
              <a:t>) </a:t>
            </a:r>
            <a:r>
              <a:rPr lang="en-US" sz="2400" dirty="0" err="1" smtClean="0"/>
              <a:t>Thực</a:t>
            </a:r>
            <a:r>
              <a:rPr lang="en-US" sz="2400" dirty="0"/>
              <a:t> </a:t>
            </a:r>
            <a:r>
              <a:rPr lang="en-US" sz="2400" dirty="0" err="1" smtClean="0"/>
              <a:t>hiện</a:t>
            </a:r>
            <a:endParaRPr lang="vi-VN" sz="2400" dirty="0"/>
          </a:p>
        </p:txBody>
      </p:sp>
    </p:spTree>
    <p:extLst>
      <p:ext uri="{BB962C8B-B14F-4D97-AF65-F5344CB8AC3E}">
        <p14:creationId xmlns="" xmlns:p14="http://schemas.microsoft.com/office/powerpoint/2010/main" val="22198838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_text"/>
          <p:cNvSpPr txBox="1">
            <a:spLocks/>
          </p:cNvSpPr>
          <p:nvPr/>
        </p:nvSpPr>
        <p:spPr bwMode="gray">
          <a:xfrm>
            <a:off x="987425" y="1716088"/>
            <a:ext cx="4664075" cy="1641475"/>
          </a:xfrm>
          <a:prstGeom prst="rect">
            <a:avLst/>
          </a:prstGeom>
        </p:spPr>
        <p:txBody>
          <a:bodyPr lIns="0" tIns="0" rIns="0" bIns="0" anchor="ctr"/>
          <a:lstStyle/>
          <a:p>
            <a:pPr eaLnBrk="1" fontAlgn="auto" hangingPunct="1">
              <a:lnSpc>
                <a:spcPct val="95000"/>
              </a:lnSpc>
              <a:spcBef>
                <a:spcPts val="0"/>
              </a:spcBef>
              <a:spcAft>
                <a:spcPts val="800"/>
              </a:spcAft>
              <a:defRPr/>
            </a:pPr>
            <a:endParaRPr lang="en-US" i="1" noProof="1">
              <a:solidFill>
                <a:prstClr val="black"/>
              </a:solidFill>
              <a:latin typeface="Times New Roman" pitchFamily="18" charset="0"/>
              <a:ea typeface="+mn-ea"/>
              <a:cs typeface="Times New Roman" pitchFamily="18" charset="0"/>
            </a:endParaRPr>
          </a:p>
        </p:txBody>
      </p:sp>
      <p:cxnSp>
        <p:nvCxnSpPr>
          <p:cNvPr id="19" name="Straight Connector 6"/>
          <p:cNvCxnSpPr/>
          <p:nvPr/>
        </p:nvCxnSpPr>
        <p:spPr>
          <a:xfrm>
            <a:off x="666750" y="1176338"/>
            <a:ext cx="4427538" cy="0"/>
          </a:xfrm>
          <a:prstGeom prst="line">
            <a:avLst/>
          </a:prstGeom>
          <a:noFill/>
          <a:ln w="28575" cap="flat" cmpd="sng" algn="ctr">
            <a:solidFill>
              <a:schemeClr val="tx1">
                <a:lumMod val="50000"/>
                <a:lumOff val="50000"/>
              </a:schemeClr>
            </a:solidFill>
            <a:prstDash val="sysDot"/>
          </a:ln>
          <a:effectLst/>
        </p:spPr>
      </p:cxnSp>
      <p:cxnSp>
        <p:nvCxnSpPr>
          <p:cNvPr id="20" name="Straight Connector 7"/>
          <p:cNvCxnSpPr/>
          <p:nvPr/>
        </p:nvCxnSpPr>
        <p:spPr>
          <a:xfrm>
            <a:off x="654050" y="1176338"/>
            <a:ext cx="0" cy="1547812"/>
          </a:xfrm>
          <a:prstGeom prst="line">
            <a:avLst/>
          </a:prstGeom>
          <a:noFill/>
          <a:ln w="28575" cap="flat" cmpd="sng" algn="ctr">
            <a:solidFill>
              <a:schemeClr val="tx1">
                <a:lumMod val="50000"/>
                <a:lumOff val="50000"/>
              </a:schemeClr>
            </a:solidFill>
            <a:prstDash val="sysDot"/>
          </a:ln>
          <a:effectLst/>
        </p:spPr>
      </p:cxnSp>
      <p:sp>
        <p:nvSpPr>
          <p:cNvPr id="71685" name="Rectangle 2"/>
          <p:cNvSpPr>
            <a:spLocks noChangeArrowheads="1"/>
          </p:cNvSpPr>
          <p:nvPr/>
        </p:nvSpPr>
        <p:spPr bwMode="auto">
          <a:xfrm>
            <a:off x="806450" y="1265238"/>
            <a:ext cx="746601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vi-VN" sz="2400"/>
          </a:p>
        </p:txBody>
      </p:sp>
      <p:sp>
        <p:nvSpPr>
          <p:cNvPr id="71686" name="Rectangle 2"/>
          <p:cNvSpPr>
            <a:spLocks noChangeArrowheads="1"/>
          </p:cNvSpPr>
          <p:nvPr/>
        </p:nvSpPr>
        <p:spPr bwMode="auto">
          <a:xfrm>
            <a:off x="590550" y="419100"/>
            <a:ext cx="789781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vi-VN" sz="2400" i="1" u="sng" dirty="0"/>
              <a:t>Bước 5</a:t>
            </a:r>
            <a:r>
              <a:rPr lang="vi-VN" sz="2400" i="1" dirty="0"/>
              <a:t>: Tổ chức thực hiện kế hoạch</a:t>
            </a:r>
            <a:endParaRPr lang="en-US" sz="2400" i="1" dirty="0"/>
          </a:p>
        </p:txBody>
      </p:sp>
      <p:sp>
        <p:nvSpPr>
          <p:cNvPr id="71687" name="Rectangle 1"/>
          <p:cNvSpPr>
            <a:spLocks noChangeArrowheads="1"/>
          </p:cNvSpPr>
          <p:nvPr/>
        </p:nvSpPr>
        <p:spPr bwMode="auto">
          <a:xfrm>
            <a:off x="833283" y="1754654"/>
            <a:ext cx="7689850"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2400" dirty="0"/>
              <a:t>- </a:t>
            </a:r>
            <a:r>
              <a:rPr lang="vi-VN" sz="2400" dirty="0" smtClean="0"/>
              <a:t>Cụ thể </a:t>
            </a:r>
            <a:r>
              <a:rPr lang="vi-VN" sz="2400" dirty="0"/>
              <a:t>hóa kế hoạch thành những hoạt động giáo dục được tổ chức trong thực tiễn với từng đối tượng tham gia. </a:t>
            </a:r>
            <a:endParaRPr lang="en-US" sz="2400" dirty="0"/>
          </a:p>
          <a:p>
            <a:pPr algn="just"/>
            <a:r>
              <a:rPr lang="en-US" sz="2400" dirty="0"/>
              <a:t>- </a:t>
            </a:r>
            <a:r>
              <a:rPr lang="vi-VN" sz="2400" dirty="0" smtClean="0"/>
              <a:t>Cần tuân </a:t>
            </a:r>
            <a:r>
              <a:rPr lang="vi-VN" sz="2400" dirty="0"/>
              <a:t>thủ đúng nội dung của kế hoạch, thể hiện trách nhiệm và vai trò </a:t>
            </a:r>
            <a:r>
              <a:rPr lang="vi-VN" sz="2400" dirty="0" smtClean="0"/>
              <a:t>theo </a:t>
            </a:r>
            <a:r>
              <a:rPr lang="vi-VN" sz="2400" dirty="0"/>
              <a:t>kế hoạch đã đề ra</a:t>
            </a:r>
            <a:r>
              <a:rPr lang="en-US" sz="2400" dirty="0"/>
              <a:t>.</a:t>
            </a:r>
            <a:endParaRPr lang="vi-VN" sz="2400" dirty="0"/>
          </a:p>
        </p:txBody>
      </p:sp>
      <p:sp>
        <p:nvSpPr>
          <p:cNvPr id="8" name="Rectangle 7"/>
          <p:cNvSpPr/>
          <p:nvPr/>
        </p:nvSpPr>
        <p:spPr>
          <a:xfrm>
            <a:off x="820738" y="1265535"/>
            <a:ext cx="1668277" cy="461665"/>
          </a:xfrm>
          <a:prstGeom prst="rect">
            <a:avLst/>
          </a:prstGeom>
        </p:spPr>
        <p:txBody>
          <a:bodyPr wrap="none">
            <a:spAutoFit/>
          </a:bodyPr>
          <a:lstStyle/>
          <a:p>
            <a:r>
              <a:rPr lang="en-US" sz="2400" dirty="0"/>
              <a:t>a) </a:t>
            </a:r>
            <a:r>
              <a:rPr lang="en-US" sz="2400" dirty="0" err="1" smtClean="0"/>
              <a:t>Yêu</a:t>
            </a:r>
            <a:r>
              <a:rPr lang="en-US" sz="2400" dirty="0"/>
              <a:t> </a:t>
            </a:r>
            <a:r>
              <a:rPr lang="en-US" sz="2400" dirty="0" err="1" smtClean="0"/>
              <a:t>cầu</a:t>
            </a:r>
            <a:endParaRPr lang="en-US" sz="2400" dirty="0"/>
          </a:p>
        </p:txBody>
      </p:sp>
    </p:spTree>
    <p:extLst>
      <p:ext uri="{BB962C8B-B14F-4D97-AF65-F5344CB8AC3E}">
        <p14:creationId xmlns="" xmlns:p14="http://schemas.microsoft.com/office/powerpoint/2010/main" val="10923833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686"/>
                                        </p:tgtEl>
                                        <p:attrNameLst>
                                          <p:attrName>style.visibility</p:attrName>
                                        </p:attrNameLst>
                                      </p:cBhvr>
                                      <p:to>
                                        <p:strVal val="visible"/>
                                      </p:to>
                                    </p:set>
                                    <p:animEffect transition="in" filter="fade">
                                      <p:cBhvr>
                                        <p:cTn id="7" dur="500"/>
                                        <p:tgtEl>
                                          <p:spTgt spid="716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1687"/>
                                        </p:tgtEl>
                                        <p:attrNameLst>
                                          <p:attrName>style.visibility</p:attrName>
                                        </p:attrNameLst>
                                      </p:cBhvr>
                                      <p:to>
                                        <p:strVal val="visible"/>
                                      </p:to>
                                    </p:set>
                                    <p:anim calcmode="lin" valueType="num">
                                      <p:cBhvr additive="base">
                                        <p:cTn id="18" dur="500" fill="hold"/>
                                        <p:tgtEl>
                                          <p:spTgt spid="71687"/>
                                        </p:tgtEl>
                                        <p:attrNameLst>
                                          <p:attrName>ppt_x</p:attrName>
                                        </p:attrNameLst>
                                      </p:cBhvr>
                                      <p:tavLst>
                                        <p:tav tm="0">
                                          <p:val>
                                            <p:strVal val="#ppt_x"/>
                                          </p:val>
                                        </p:tav>
                                        <p:tav tm="100000">
                                          <p:val>
                                            <p:strVal val="#ppt_x"/>
                                          </p:val>
                                        </p:tav>
                                      </p:tavLst>
                                    </p:anim>
                                    <p:anim calcmode="lin" valueType="num">
                                      <p:cBhvr additive="base">
                                        <p:cTn id="19" dur="500" fill="hold"/>
                                        <p:tgtEl>
                                          <p:spTgt spid="716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6" grpId="0"/>
      <p:bldP spid="7168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_text"/>
          <p:cNvSpPr txBox="1">
            <a:spLocks/>
          </p:cNvSpPr>
          <p:nvPr/>
        </p:nvSpPr>
        <p:spPr bwMode="gray">
          <a:xfrm>
            <a:off x="987425" y="1716088"/>
            <a:ext cx="4664075" cy="1641475"/>
          </a:xfrm>
          <a:prstGeom prst="rect">
            <a:avLst/>
          </a:prstGeom>
        </p:spPr>
        <p:txBody>
          <a:bodyPr lIns="0" tIns="0" rIns="0" bIns="0" anchor="ctr"/>
          <a:lstStyle/>
          <a:p>
            <a:pPr eaLnBrk="1" fontAlgn="auto" hangingPunct="1">
              <a:lnSpc>
                <a:spcPct val="95000"/>
              </a:lnSpc>
              <a:spcBef>
                <a:spcPts val="0"/>
              </a:spcBef>
              <a:spcAft>
                <a:spcPts val="800"/>
              </a:spcAft>
              <a:defRPr/>
            </a:pPr>
            <a:endParaRPr lang="en-US" i="1" noProof="1">
              <a:solidFill>
                <a:prstClr val="black"/>
              </a:solidFill>
              <a:latin typeface="Times New Roman" pitchFamily="18" charset="0"/>
              <a:ea typeface="+mn-ea"/>
              <a:cs typeface="Times New Roman" pitchFamily="18" charset="0"/>
            </a:endParaRPr>
          </a:p>
        </p:txBody>
      </p:sp>
      <p:cxnSp>
        <p:nvCxnSpPr>
          <p:cNvPr id="19" name="Straight Connector 6"/>
          <p:cNvCxnSpPr/>
          <p:nvPr/>
        </p:nvCxnSpPr>
        <p:spPr>
          <a:xfrm>
            <a:off x="654050" y="980728"/>
            <a:ext cx="4427538" cy="0"/>
          </a:xfrm>
          <a:prstGeom prst="line">
            <a:avLst/>
          </a:prstGeom>
          <a:noFill/>
          <a:ln w="28575" cap="flat" cmpd="sng" algn="ctr">
            <a:solidFill>
              <a:schemeClr val="tx1">
                <a:lumMod val="50000"/>
                <a:lumOff val="50000"/>
              </a:schemeClr>
            </a:solidFill>
            <a:prstDash val="sysDot"/>
          </a:ln>
          <a:effectLst/>
        </p:spPr>
      </p:cxnSp>
      <p:cxnSp>
        <p:nvCxnSpPr>
          <p:cNvPr id="20" name="Straight Connector 7"/>
          <p:cNvCxnSpPr/>
          <p:nvPr/>
        </p:nvCxnSpPr>
        <p:spPr>
          <a:xfrm>
            <a:off x="654050" y="1388969"/>
            <a:ext cx="0" cy="1547812"/>
          </a:xfrm>
          <a:prstGeom prst="line">
            <a:avLst/>
          </a:prstGeom>
          <a:noFill/>
          <a:ln w="28575" cap="flat" cmpd="sng" algn="ctr">
            <a:solidFill>
              <a:schemeClr val="tx1">
                <a:lumMod val="50000"/>
                <a:lumOff val="50000"/>
              </a:schemeClr>
            </a:solidFill>
            <a:prstDash val="sysDot"/>
          </a:ln>
          <a:effectLst/>
        </p:spPr>
      </p:cxnSp>
      <p:sp>
        <p:nvSpPr>
          <p:cNvPr id="75783" name="Rectangle 1"/>
          <p:cNvSpPr>
            <a:spLocks noChangeArrowheads="1"/>
          </p:cNvSpPr>
          <p:nvPr/>
        </p:nvSpPr>
        <p:spPr bwMode="auto">
          <a:xfrm>
            <a:off x="820738" y="1265238"/>
            <a:ext cx="76898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endParaRPr lang="vi-VN" sz="2400"/>
          </a:p>
        </p:txBody>
      </p:sp>
      <p:sp>
        <p:nvSpPr>
          <p:cNvPr id="4" name="Rectangle 3"/>
          <p:cNvSpPr/>
          <p:nvPr/>
        </p:nvSpPr>
        <p:spPr>
          <a:xfrm>
            <a:off x="848333" y="1058403"/>
            <a:ext cx="7634660" cy="2308324"/>
          </a:xfrm>
          <a:prstGeom prst="rect">
            <a:avLst/>
          </a:prstGeom>
        </p:spPr>
        <p:txBody>
          <a:bodyPr wrap="square">
            <a:spAutoFit/>
          </a:bodyPr>
          <a:lstStyle/>
          <a:p>
            <a:pPr algn="just"/>
            <a:r>
              <a:rPr lang="en-US" sz="2400" dirty="0"/>
              <a:t>	</a:t>
            </a:r>
            <a:r>
              <a:rPr lang="vi-VN" sz="2400" dirty="0" smtClean="0"/>
              <a:t>Sau </a:t>
            </a:r>
            <a:r>
              <a:rPr lang="vi-VN" sz="2400" dirty="0"/>
              <a:t>khi kế hoạch </a:t>
            </a:r>
            <a:r>
              <a:rPr lang="vi-VN" sz="2400" dirty="0" smtClean="0"/>
              <a:t>được </a:t>
            </a:r>
            <a:r>
              <a:rPr lang="vi-VN" sz="2400" dirty="0"/>
              <a:t>các bên tham gia thống nhất, cơ sở giáo dục mầm non, giáo viên tổ chức hoạt động cần thảo luận, thống nhất với đối tượng tham gia trong cộng đồng về trách nhiệm, nguồn lực cần chuẩn bị để tổ chức hoạt động và tiến hành tổ chức các hoạt động theo kế hoạch đã dự kiến.</a:t>
            </a:r>
            <a:endParaRPr lang="en-US" sz="2400" dirty="0"/>
          </a:p>
        </p:txBody>
      </p:sp>
      <p:sp>
        <p:nvSpPr>
          <p:cNvPr id="8" name="Rectangle 7"/>
          <p:cNvSpPr/>
          <p:nvPr/>
        </p:nvSpPr>
        <p:spPr>
          <a:xfrm>
            <a:off x="543000" y="476672"/>
            <a:ext cx="7845424" cy="461665"/>
          </a:xfrm>
          <a:prstGeom prst="rect">
            <a:avLst/>
          </a:prstGeom>
        </p:spPr>
        <p:txBody>
          <a:bodyPr wrap="square">
            <a:spAutoFit/>
          </a:bodyPr>
          <a:lstStyle/>
          <a:p>
            <a:r>
              <a:rPr lang="en-US" sz="2400" dirty="0" smtClean="0"/>
              <a:t>b</a:t>
            </a:r>
            <a:r>
              <a:rPr lang="en-US" sz="2400" dirty="0"/>
              <a:t>) </a:t>
            </a:r>
            <a:r>
              <a:rPr lang="en-US" sz="2400" dirty="0" err="1" smtClean="0"/>
              <a:t>Thực</a:t>
            </a:r>
            <a:r>
              <a:rPr lang="en-US" sz="2400" dirty="0"/>
              <a:t> </a:t>
            </a:r>
            <a:r>
              <a:rPr lang="en-US" sz="2400" dirty="0" err="1" smtClean="0"/>
              <a:t>hiện</a:t>
            </a:r>
            <a:endParaRPr lang="vi-VN" sz="2400" dirty="0"/>
          </a:p>
        </p:txBody>
      </p:sp>
    </p:spTree>
    <p:extLst>
      <p:ext uri="{BB962C8B-B14F-4D97-AF65-F5344CB8AC3E}">
        <p14:creationId xmlns="" xmlns:p14="http://schemas.microsoft.com/office/powerpoint/2010/main" val="40405028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_text"/>
          <p:cNvSpPr txBox="1">
            <a:spLocks/>
          </p:cNvSpPr>
          <p:nvPr/>
        </p:nvSpPr>
        <p:spPr bwMode="gray">
          <a:xfrm>
            <a:off x="987425" y="1716088"/>
            <a:ext cx="4664075" cy="1641475"/>
          </a:xfrm>
          <a:prstGeom prst="rect">
            <a:avLst/>
          </a:prstGeom>
        </p:spPr>
        <p:txBody>
          <a:bodyPr lIns="0" tIns="0" rIns="0" bIns="0" anchor="ctr"/>
          <a:lstStyle/>
          <a:p>
            <a:pPr eaLnBrk="1" fontAlgn="auto" hangingPunct="1">
              <a:lnSpc>
                <a:spcPct val="95000"/>
              </a:lnSpc>
              <a:spcBef>
                <a:spcPts val="0"/>
              </a:spcBef>
              <a:spcAft>
                <a:spcPts val="800"/>
              </a:spcAft>
              <a:defRPr/>
            </a:pPr>
            <a:endParaRPr lang="en-US" i="1" noProof="1">
              <a:solidFill>
                <a:prstClr val="black"/>
              </a:solidFill>
              <a:latin typeface="Times New Roman" pitchFamily="18" charset="0"/>
              <a:ea typeface="+mn-ea"/>
              <a:cs typeface="Times New Roman" pitchFamily="18" charset="0"/>
            </a:endParaRPr>
          </a:p>
        </p:txBody>
      </p:sp>
      <p:cxnSp>
        <p:nvCxnSpPr>
          <p:cNvPr id="19" name="Straight Connector 6"/>
          <p:cNvCxnSpPr/>
          <p:nvPr/>
        </p:nvCxnSpPr>
        <p:spPr>
          <a:xfrm>
            <a:off x="666750" y="902856"/>
            <a:ext cx="4427538" cy="0"/>
          </a:xfrm>
          <a:prstGeom prst="line">
            <a:avLst/>
          </a:prstGeom>
          <a:noFill/>
          <a:ln w="28575" cap="flat" cmpd="sng" algn="ctr">
            <a:solidFill>
              <a:schemeClr val="tx1">
                <a:lumMod val="50000"/>
                <a:lumOff val="50000"/>
              </a:schemeClr>
            </a:solidFill>
            <a:prstDash val="sysDot"/>
          </a:ln>
          <a:effectLst/>
        </p:spPr>
      </p:cxnSp>
      <p:cxnSp>
        <p:nvCxnSpPr>
          <p:cNvPr id="20" name="Straight Connector 7"/>
          <p:cNvCxnSpPr/>
          <p:nvPr/>
        </p:nvCxnSpPr>
        <p:spPr>
          <a:xfrm>
            <a:off x="654050" y="1176338"/>
            <a:ext cx="0" cy="1547812"/>
          </a:xfrm>
          <a:prstGeom prst="line">
            <a:avLst/>
          </a:prstGeom>
          <a:noFill/>
          <a:ln w="28575" cap="flat" cmpd="sng" algn="ctr">
            <a:solidFill>
              <a:schemeClr val="tx1">
                <a:lumMod val="50000"/>
                <a:lumOff val="50000"/>
              </a:schemeClr>
            </a:solidFill>
            <a:prstDash val="sysDot"/>
          </a:ln>
          <a:effectLst/>
        </p:spPr>
      </p:cxnSp>
      <p:sp>
        <p:nvSpPr>
          <p:cNvPr id="72709" name="Rectangle 2"/>
          <p:cNvSpPr>
            <a:spLocks noChangeArrowheads="1"/>
          </p:cNvSpPr>
          <p:nvPr/>
        </p:nvSpPr>
        <p:spPr bwMode="auto">
          <a:xfrm>
            <a:off x="806450" y="1265238"/>
            <a:ext cx="746601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vi-VN" sz="2400"/>
          </a:p>
        </p:txBody>
      </p:sp>
      <p:sp>
        <p:nvSpPr>
          <p:cNvPr id="72710" name="Rectangle 2"/>
          <p:cNvSpPr>
            <a:spLocks noChangeArrowheads="1"/>
          </p:cNvSpPr>
          <p:nvPr/>
        </p:nvSpPr>
        <p:spPr bwMode="auto">
          <a:xfrm>
            <a:off x="590550" y="419100"/>
            <a:ext cx="789781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400" i="1" u="sng" dirty="0" err="1"/>
              <a:t>Bước</a:t>
            </a:r>
            <a:r>
              <a:rPr lang="en-US" sz="2400" i="1" u="sng" dirty="0"/>
              <a:t> 6</a:t>
            </a:r>
            <a:r>
              <a:rPr lang="en-US" sz="2400" i="1" dirty="0"/>
              <a:t>: </a:t>
            </a:r>
            <a:r>
              <a:rPr lang="en-US" sz="2400" i="1" dirty="0" err="1"/>
              <a:t>Giám</a:t>
            </a:r>
            <a:r>
              <a:rPr lang="en-US" sz="2400" i="1" dirty="0"/>
              <a:t> </a:t>
            </a:r>
            <a:r>
              <a:rPr lang="en-US" sz="2400" i="1" dirty="0" err="1"/>
              <a:t>sát</a:t>
            </a:r>
            <a:r>
              <a:rPr lang="en-US" sz="2400" i="1" dirty="0"/>
              <a:t>, </a:t>
            </a:r>
            <a:r>
              <a:rPr lang="en-US" sz="2400" i="1" dirty="0" err="1"/>
              <a:t>đánh</a:t>
            </a:r>
            <a:r>
              <a:rPr lang="en-US" sz="2400" i="1" dirty="0"/>
              <a:t> </a:t>
            </a:r>
            <a:r>
              <a:rPr lang="en-US" sz="2400" i="1" dirty="0" err="1"/>
              <a:t>giá</a:t>
            </a:r>
            <a:r>
              <a:rPr lang="en-US" sz="2400" i="1" dirty="0"/>
              <a:t>, </a:t>
            </a:r>
            <a:r>
              <a:rPr lang="en-US" sz="2400" i="1" dirty="0" err="1"/>
              <a:t>điều</a:t>
            </a:r>
            <a:r>
              <a:rPr lang="en-US" sz="2400" i="1" dirty="0"/>
              <a:t> </a:t>
            </a:r>
            <a:r>
              <a:rPr lang="en-US" sz="2400" i="1" dirty="0" err="1"/>
              <a:t>chỉnh</a:t>
            </a:r>
            <a:endParaRPr lang="en-US" sz="2400" dirty="0"/>
          </a:p>
        </p:txBody>
      </p:sp>
      <p:sp>
        <p:nvSpPr>
          <p:cNvPr id="72711" name="Rectangle 1"/>
          <p:cNvSpPr>
            <a:spLocks noChangeArrowheads="1"/>
          </p:cNvSpPr>
          <p:nvPr/>
        </p:nvSpPr>
        <p:spPr bwMode="auto">
          <a:xfrm>
            <a:off x="820738" y="1364521"/>
            <a:ext cx="7689850"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just">
              <a:buFontTx/>
              <a:buChar char="-"/>
            </a:pPr>
            <a:r>
              <a:rPr lang="vi-VN" sz="2400" dirty="0" smtClean="0"/>
              <a:t>Nắm bắt </a:t>
            </a:r>
            <a:r>
              <a:rPr lang="vi-VN" sz="2400" dirty="0"/>
              <a:t>tình hình </a:t>
            </a:r>
            <a:r>
              <a:rPr lang="vi-VN" sz="2400" dirty="0" smtClean="0"/>
              <a:t>và </a:t>
            </a:r>
            <a:r>
              <a:rPr lang="vi-VN" sz="2400" dirty="0"/>
              <a:t>xem xét hiệu quả, chất lượng tổ chức</a:t>
            </a:r>
            <a:r>
              <a:rPr lang="en-US" sz="2400" dirty="0"/>
              <a:t> </a:t>
            </a:r>
            <a:r>
              <a:rPr lang="vi-VN" sz="2400" dirty="0"/>
              <a:t>với mục tiêu</a:t>
            </a:r>
            <a:r>
              <a:rPr lang="en-US" sz="2400" dirty="0"/>
              <a:t>, </a:t>
            </a:r>
            <a:r>
              <a:rPr lang="vi-VN" sz="2400" dirty="0"/>
              <a:t>kế hoạch đề </a:t>
            </a:r>
            <a:r>
              <a:rPr lang="vi-VN" sz="2400" dirty="0" smtClean="0"/>
              <a:t>ra</a:t>
            </a:r>
            <a:r>
              <a:rPr lang="en-US" sz="2400" dirty="0" smtClean="0"/>
              <a:t>.</a:t>
            </a:r>
            <a:endParaRPr lang="en-US" sz="2400" dirty="0"/>
          </a:p>
          <a:p>
            <a:pPr marL="342900" indent="-342900" algn="just">
              <a:buFontTx/>
              <a:buChar char="-"/>
            </a:pPr>
            <a:r>
              <a:rPr lang="vi-VN" sz="2400" dirty="0" smtClean="0"/>
              <a:t>Kịp </a:t>
            </a:r>
            <a:r>
              <a:rPr lang="vi-VN" sz="2400" dirty="0"/>
              <a:t>thời phát hiện </a:t>
            </a:r>
            <a:r>
              <a:rPr lang="vi-VN" sz="2400" dirty="0" smtClean="0"/>
              <a:t>điểm </a:t>
            </a:r>
            <a:r>
              <a:rPr lang="vi-VN" sz="2400" dirty="0"/>
              <a:t>yếu,</a:t>
            </a:r>
            <a:r>
              <a:rPr lang="en-US" sz="2400" dirty="0"/>
              <a:t> </a:t>
            </a:r>
            <a:r>
              <a:rPr lang="vi-VN" sz="2400" dirty="0"/>
              <a:t>khó khăn </a:t>
            </a:r>
            <a:r>
              <a:rPr lang="vi-VN" sz="2400" dirty="0" smtClean="0"/>
              <a:t>để </a:t>
            </a:r>
            <a:r>
              <a:rPr lang="vi-VN" sz="2400" dirty="0"/>
              <a:t>có biện pháp </a:t>
            </a:r>
            <a:r>
              <a:rPr lang="vi-VN" sz="2400" dirty="0" smtClean="0"/>
              <a:t>tháo gỡ</a:t>
            </a:r>
            <a:r>
              <a:rPr lang="en-US" sz="2400" dirty="0" smtClean="0"/>
              <a:t> </a:t>
            </a:r>
            <a:r>
              <a:rPr lang="vi-VN" sz="2400" dirty="0" smtClean="0"/>
              <a:t>phù </a:t>
            </a:r>
            <a:r>
              <a:rPr lang="vi-VN" sz="2400" dirty="0"/>
              <a:t>hợp </a:t>
            </a:r>
            <a:r>
              <a:rPr lang="vi-VN" sz="2400" dirty="0" smtClean="0"/>
              <a:t>nhằm </a:t>
            </a:r>
            <a:r>
              <a:rPr lang="vi-VN" sz="2400" dirty="0"/>
              <a:t>đạt </a:t>
            </a:r>
            <a:r>
              <a:rPr lang="vi-VN" sz="2400" dirty="0" smtClean="0"/>
              <a:t>hiệu </a:t>
            </a:r>
            <a:r>
              <a:rPr lang="vi-VN" sz="2400" dirty="0"/>
              <a:t>quả</a:t>
            </a:r>
            <a:r>
              <a:rPr lang="en-US" sz="2400" dirty="0" smtClean="0"/>
              <a:t>.</a:t>
            </a:r>
            <a:endParaRPr lang="en-US" sz="2400" dirty="0"/>
          </a:p>
          <a:p>
            <a:pPr marL="342900" indent="-342900" algn="just">
              <a:buFontTx/>
              <a:buChar char="-"/>
            </a:pPr>
            <a:r>
              <a:rPr lang="vi-VN" sz="2400" dirty="0" smtClean="0"/>
              <a:t>Đánh </a:t>
            </a:r>
            <a:r>
              <a:rPr lang="vi-VN" sz="2400" dirty="0"/>
              <a:t>giá thường xuyên, liên </a:t>
            </a:r>
            <a:r>
              <a:rPr lang="vi-VN" sz="2400" dirty="0" smtClean="0"/>
              <a:t>tục</a:t>
            </a:r>
            <a:r>
              <a:rPr lang="en-US" sz="2400" dirty="0" smtClean="0"/>
              <a:t>, </a:t>
            </a:r>
            <a:r>
              <a:rPr lang="vi-VN" sz="2400" dirty="0" smtClean="0"/>
              <a:t>điều </a:t>
            </a:r>
            <a:r>
              <a:rPr lang="vi-VN" sz="2400" dirty="0"/>
              <a:t>chỉnh kịp </a:t>
            </a:r>
            <a:r>
              <a:rPr lang="vi-VN" sz="2400" dirty="0" smtClean="0"/>
              <a:t>thời</a:t>
            </a:r>
            <a:r>
              <a:rPr lang="en-US" sz="2400" dirty="0" smtClean="0"/>
              <a:t>, </a:t>
            </a:r>
            <a:r>
              <a:rPr lang="vi-VN" sz="2400" dirty="0" smtClean="0"/>
              <a:t>phù </a:t>
            </a:r>
            <a:r>
              <a:rPr lang="vi-VN" sz="2400" dirty="0"/>
              <a:t>hợp với tình hình thực tế</a:t>
            </a:r>
            <a:r>
              <a:rPr lang="vi-VN" sz="2400" dirty="0" smtClean="0"/>
              <a:t>.</a:t>
            </a:r>
            <a:endParaRPr lang="vi-VN" sz="2400" dirty="0"/>
          </a:p>
          <a:p>
            <a:pPr marL="342900" indent="-342900" algn="just">
              <a:buFontTx/>
              <a:buChar char="-"/>
            </a:pPr>
            <a:r>
              <a:rPr lang="vi-VN" sz="2400" dirty="0" smtClean="0"/>
              <a:t>Qua </a:t>
            </a:r>
            <a:r>
              <a:rPr lang="vi-VN" sz="2400" dirty="0"/>
              <a:t>mỗi lần đánh giá rút kinh nghiệm, </a:t>
            </a:r>
            <a:r>
              <a:rPr lang="vi-VN" sz="2400" dirty="0" smtClean="0"/>
              <a:t>tìm </a:t>
            </a:r>
            <a:r>
              <a:rPr lang="vi-VN" sz="2400" dirty="0"/>
              <a:t>kiếm </a:t>
            </a:r>
            <a:r>
              <a:rPr lang="vi-VN" sz="2400" dirty="0" smtClean="0"/>
              <a:t>biện </a:t>
            </a:r>
            <a:r>
              <a:rPr lang="vi-VN" sz="2400" dirty="0"/>
              <a:t>pháp </a:t>
            </a:r>
            <a:r>
              <a:rPr lang="vi-VN" sz="2400" dirty="0" smtClean="0"/>
              <a:t>điều </a:t>
            </a:r>
            <a:r>
              <a:rPr lang="vi-VN" sz="2400" dirty="0"/>
              <a:t>chỉnh, nâng cao chất lượng tổ chức các hoạt động giáo dục cũng như sự tham gia của cá nhân/tổ chức/cộng </a:t>
            </a:r>
            <a:r>
              <a:rPr lang="vi-VN" sz="2400" dirty="0" smtClean="0"/>
              <a:t>đồng</a:t>
            </a:r>
            <a:r>
              <a:rPr lang="en-US" sz="2400" dirty="0" smtClean="0"/>
              <a:t>.</a:t>
            </a:r>
            <a:endParaRPr lang="vi-VN" sz="2400" dirty="0"/>
          </a:p>
        </p:txBody>
      </p:sp>
      <p:sp>
        <p:nvSpPr>
          <p:cNvPr id="8" name="Rectangle 7"/>
          <p:cNvSpPr/>
          <p:nvPr/>
        </p:nvSpPr>
        <p:spPr>
          <a:xfrm>
            <a:off x="820738" y="902856"/>
            <a:ext cx="1668277" cy="461665"/>
          </a:xfrm>
          <a:prstGeom prst="rect">
            <a:avLst/>
          </a:prstGeom>
        </p:spPr>
        <p:txBody>
          <a:bodyPr wrap="none">
            <a:spAutoFit/>
          </a:bodyPr>
          <a:lstStyle/>
          <a:p>
            <a:r>
              <a:rPr lang="en-US" sz="2400" dirty="0"/>
              <a:t>a) </a:t>
            </a:r>
            <a:r>
              <a:rPr lang="en-US" sz="2400" dirty="0" err="1" smtClean="0"/>
              <a:t>Yêu</a:t>
            </a:r>
            <a:r>
              <a:rPr lang="en-US" sz="2400" dirty="0"/>
              <a:t> </a:t>
            </a:r>
            <a:r>
              <a:rPr lang="en-US" sz="2400" dirty="0" err="1" smtClean="0"/>
              <a:t>cầu</a:t>
            </a:r>
            <a:endParaRPr lang="en-US" sz="2400" dirty="0"/>
          </a:p>
        </p:txBody>
      </p:sp>
    </p:spTree>
    <p:extLst>
      <p:ext uri="{BB962C8B-B14F-4D97-AF65-F5344CB8AC3E}">
        <p14:creationId xmlns="" xmlns:p14="http://schemas.microsoft.com/office/powerpoint/2010/main" val="18311168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710"/>
                                        </p:tgtEl>
                                        <p:attrNameLst>
                                          <p:attrName>style.visibility</p:attrName>
                                        </p:attrNameLst>
                                      </p:cBhvr>
                                      <p:to>
                                        <p:strVal val="visible"/>
                                      </p:to>
                                    </p:set>
                                    <p:animEffect transition="in" filter="fade">
                                      <p:cBhvr>
                                        <p:cTn id="7" dur="500"/>
                                        <p:tgtEl>
                                          <p:spTgt spid="727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2711"/>
                                        </p:tgtEl>
                                        <p:attrNameLst>
                                          <p:attrName>style.visibility</p:attrName>
                                        </p:attrNameLst>
                                      </p:cBhvr>
                                      <p:to>
                                        <p:strVal val="visible"/>
                                      </p:to>
                                    </p:set>
                                    <p:anim calcmode="lin" valueType="num">
                                      <p:cBhvr additive="base">
                                        <p:cTn id="18" dur="500" fill="hold"/>
                                        <p:tgtEl>
                                          <p:spTgt spid="72711"/>
                                        </p:tgtEl>
                                        <p:attrNameLst>
                                          <p:attrName>ppt_x</p:attrName>
                                        </p:attrNameLst>
                                      </p:cBhvr>
                                      <p:tavLst>
                                        <p:tav tm="0">
                                          <p:val>
                                            <p:strVal val="#ppt_x"/>
                                          </p:val>
                                        </p:tav>
                                        <p:tav tm="100000">
                                          <p:val>
                                            <p:strVal val="#ppt_x"/>
                                          </p:val>
                                        </p:tav>
                                      </p:tavLst>
                                    </p:anim>
                                    <p:anim calcmode="lin" valueType="num">
                                      <p:cBhvr additive="base">
                                        <p:cTn id="19" dur="500" fill="hold"/>
                                        <p:tgtEl>
                                          <p:spTgt spid="727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0" grpId="0"/>
      <p:bldP spid="72711"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_text"/>
          <p:cNvSpPr txBox="1">
            <a:spLocks/>
          </p:cNvSpPr>
          <p:nvPr/>
        </p:nvSpPr>
        <p:spPr bwMode="gray">
          <a:xfrm>
            <a:off x="987425" y="1716088"/>
            <a:ext cx="4664075" cy="1641475"/>
          </a:xfrm>
          <a:prstGeom prst="rect">
            <a:avLst/>
          </a:prstGeom>
        </p:spPr>
        <p:txBody>
          <a:bodyPr lIns="0" tIns="0" rIns="0" bIns="0" anchor="ctr"/>
          <a:lstStyle/>
          <a:p>
            <a:pPr eaLnBrk="1" fontAlgn="auto" hangingPunct="1">
              <a:lnSpc>
                <a:spcPct val="95000"/>
              </a:lnSpc>
              <a:spcBef>
                <a:spcPts val="0"/>
              </a:spcBef>
              <a:spcAft>
                <a:spcPts val="800"/>
              </a:spcAft>
              <a:defRPr/>
            </a:pPr>
            <a:endParaRPr lang="en-US" i="1" noProof="1">
              <a:solidFill>
                <a:prstClr val="black"/>
              </a:solidFill>
              <a:latin typeface="Times New Roman" pitchFamily="18" charset="0"/>
              <a:ea typeface="+mn-ea"/>
              <a:cs typeface="Times New Roman" pitchFamily="18" charset="0"/>
            </a:endParaRPr>
          </a:p>
        </p:txBody>
      </p:sp>
      <p:grpSp>
        <p:nvGrpSpPr>
          <p:cNvPr id="6147" name="Gruppieren 19"/>
          <p:cNvGrpSpPr>
            <a:grpSpLocks/>
          </p:cNvGrpSpPr>
          <p:nvPr/>
        </p:nvGrpSpPr>
        <p:grpSpPr bwMode="auto">
          <a:xfrm>
            <a:off x="7248525" y="3944938"/>
            <a:ext cx="1597025" cy="2762250"/>
            <a:chOff x="2932118" y="138113"/>
            <a:chExt cx="3273432" cy="6401712"/>
          </a:xfrm>
        </p:grpSpPr>
        <p:sp>
          <p:nvSpPr>
            <p:cNvPr id="8" name="Rectangle 6"/>
            <p:cNvSpPr>
              <a:spLocks noChangeArrowheads="1"/>
            </p:cNvSpPr>
            <p:nvPr/>
          </p:nvSpPr>
          <p:spPr bwMode="gray">
            <a:xfrm>
              <a:off x="2932118" y="476594"/>
              <a:ext cx="3273432" cy="5676919"/>
            </a:xfrm>
            <a:prstGeom prst="rect">
              <a:avLst/>
            </a:prstGeom>
            <a:gradFill flip="none" rotWithShape="1">
              <a:gsLst>
                <a:gs pos="0">
                  <a:srgbClr val="D7D7D7"/>
                </a:gs>
                <a:gs pos="100000">
                  <a:srgbClr val="C8C8C8"/>
                </a:gs>
              </a:gsLst>
              <a:lin ang="0" scaled="1"/>
              <a:tileRect/>
            </a:gradFill>
            <a:ln w="14288" cap="flat">
              <a:noFill/>
              <a:prstDash val="solid"/>
              <a:miter lim="800000"/>
              <a:headEnd/>
              <a:tailEnd/>
            </a:ln>
          </p:spPr>
          <p:txBody>
            <a:bodyPr/>
            <a:lstStyle/>
            <a:p>
              <a:pPr eaLnBrk="1" fontAlgn="auto" hangingPunct="1">
                <a:spcBef>
                  <a:spcPts val="0"/>
                </a:spcBef>
                <a:spcAft>
                  <a:spcPts val="0"/>
                </a:spcAft>
                <a:defRPr/>
              </a:pPr>
              <a:endParaRPr lang="de-DE">
                <a:solidFill>
                  <a:prstClr val="black"/>
                </a:solidFill>
                <a:latin typeface="Calibri"/>
                <a:ea typeface="+mn-ea"/>
              </a:endParaRPr>
            </a:p>
          </p:txBody>
        </p:sp>
        <p:sp>
          <p:nvSpPr>
            <p:cNvPr id="9" name="Rectangle 7"/>
            <p:cNvSpPr>
              <a:spLocks noChangeArrowheads="1"/>
            </p:cNvSpPr>
            <p:nvPr/>
          </p:nvSpPr>
          <p:spPr bwMode="gray">
            <a:xfrm>
              <a:off x="3127353" y="631118"/>
              <a:ext cx="2886218" cy="5522395"/>
            </a:xfrm>
            <a:prstGeom prst="rect">
              <a:avLst/>
            </a:prstGeom>
            <a:solidFill>
              <a:srgbClr val="AFAFAF"/>
            </a:solidFill>
            <a:ln w="14288" cap="flat">
              <a:noFill/>
              <a:prstDash val="solid"/>
              <a:miter lim="800000"/>
              <a:headEnd/>
              <a:tailEnd/>
            </a:ln>
          </p:spPr>
          <p:txBody>
            <a:bodyPr/>
            <a:lstStyle/>
            <a:p>
              <a:pPr eaLnBrk="1" fontAlgn="auto" hangingPunct="1">
                <a:spcBef>
                  <a:spcPts val="0"/>
                </a:spcBef>
                <a:spcAft>
                  <a:spcPts val="0"/>
                </a:spcAft>
                <a:defRPr/>
              </a:pPr>
              <a:endParaRPr lang="de-DE">
                <a:solidFill>
                  <a:prstClr val="black"/>
                </a:solidFill>
                <a:latin typeface="Calibri"/>
                <a:ea typeface="+mn-ea"/>
              </a:endParaRPr>
            </a:p>
          </p:txBody>
        </p:sp>
        <p:sp>
          <p:nvSpPr>
            <p:cNvPr id="10" name="Rectangle 8"/>
            <p:cNvSpPr>
              <a:spLocks noChangeArrowheads="1"/>
            </p:cNvSpPr>
            <p:nvPr/>
          </p:nvSpPr>
          <p:spPr bwMode="gray">
            <a:xfrm>
              <a:off x="3166399" y="675268"/>
              <a:ext cx="2808124" cy="5478245"/>
            </a:xfrm>
            <a:prstGeom prst="rect">
              <a:avLst/>
            </a:prstGeom>
            <a:solidFill>
              <a:srgbClr val="FFFFFF"/>
            </a:solidFill>
            <a:ln w="14288" cap="flat">
              <a:noFill/>
              <a:prstDash val="solid"/>
              <a:miter lim="800000"/>
              <a:headEnd/>
              <a:tailEnd/>
            </a:ln>
          </p:spPr>
          <p:txBody>
            <a:bodyPr/>
            <a:lstStyle/>
            <a:p>
              <a:pPr eaLnBrk="1" fontAlgn="auto" hangingPunct="1">
                <a:spcBef>
                  <a:spcPts val="0"/>
                </a:spcBef>
                <a:spcAft>
                  <a:spcPts val="0"/>
                </a:spcAft>
                <a:defRPr/>
              </a:pPr>
              <a:endParaRPr lang="de-DE">
                <a:solidFill>
                  <a:prstClr val="black"/>
                </a:solidFill>
                <a:latin typeface="Calibri"/>
                <a:ea typeface="+mn-ea"/>
              </a:endParaRPr>
            </a:p>
          </p:txBody>
        </p:sp>
        <p:sp>
          <p:nvSpPr>
            <p:cNvPr id="11" name="Rectangle 9"/>
            <p:cNvSpPr>
              <a:spLocks noChangeArrowheads="1"/>
            </p:cNvSpPr>
            <p:nvPr/>
          </p:nvSpPr>
          <p:spPr bwMode="gray">
            <a:xfrm>
              <a:off x="3231478" y="741493"/>
              <a:ext cx="2674713" cy="5412021"/>
            </a:xfrm>
            <a:prstGeom prst="rect">
              <a:avLst/>
            </a:prstGeom>
            <a:solidFill>
              <a:srgbClr val="969696"/>
            </a:solidFill>
            <a:ln w="14288" cap="flat">
              <a:noFill/>
              <a:prstDash val="solid"/>
              <a:miter lim="800000"/>
              <a:headEnd/>
              <a:tailEnd/>
            </a:ln>
          </p:spPr>
          <p:txBody>
            <a:bodyPr/>
            <a:lstStyle/>
            <a:p>
              <a:pPr eaLnBrk="1" fontAlgn="auto" hangingPunct="1">
                <a:spcBef>
                  <a:spcPts val="0"/>
                </a:spcBef>
                <a:spcAft>
                  <a:spcPts val="0"/>
                </a:spcAft>
                <a:defRPr/>
              </a:pPr>
              <a:endParaRPr lang="de-DE">
                <a:solidFill>
                  <a:prstClr val="black"/>
                </a:solidFill>
                <a:latin typeface="Calibri"/>
                <a:ea typeface="+mn-ea"/>
              </a:endParaRPr>
            </a:p>
          </p:txBody>
        </p:sp>
        <p:sp>
          <p:nvSpPr>
            <p:cNvPr id="12" name="Rectangle 10"/>
            <p:cNvSpPr>
              <a:spLocks noChangeArrowheads="1"/>
            </p:cNvSpPr>
            <p:nvPr/>
          </p:nvSpPr>
          <p:spPr bwMode="gray">
            <a:xfrm>
              <a:off x="3299811" y="826112"/>
              <a:ext cx="2547809" cy="5331082"/>
            </a:xfrm>
            <a:prstGeom prst="rect">
              <a:avLst/>
            </a:prstGeom>
            <a:blipFill>
              <a:blip r:embed="rId3" cstate="print"/>
              <a:stretch>
                <a:fillRect/>
              </a:stretch>
            </a:blipFill>
            <a:ln w="14288" cap="flat">
              <a:noFill/>
              <a:prstDash val="solid"/>
              <a:miter lim="800000"/>
              <a:headEnd/>
              <a:tailEnd/>
            </a:ln>
          </p:spPr>
          <p:txBody>
            <a:bodyPr/>
            <a:lstStyle/>
            <a:p>
              <a:pPr eaLnBrk="1" fontAlgn="auto" hangingPunct="1">
                <a:spcBef>
                  <a:spcPts val="0"/>
                </a:spcBef>
                <a:spcAft>
                  <a:spcPts val="0"/>
                </a:spcAft>
                <a:defRPr/>
              </a:pPr>
              <a:endParaRPr lang="de-DE">
                <a:solidFill>
                  <a:prstClr val="black"/>
                </a:solidFill>
                <a:latin typeface="Calibri"/>
                <a:ea typeface="+mn-ea"/>
              </a:endParaRPr>
            </a:p>
          </p:txBody>
        </p:sp>
        <p:sp>
          <p:nvSpPr>
            <p:cNvPr id="13" name="Freeform 11"/>
            <p:cNvSpPr>
              <a:spLocks/>
            </p:cNvSpPr>
            <p:nvPr/>
          </p:nvSpPr>
          <p:spPr bwMode="gray">
            <a:xfrm>
              <a:off x="4383361" y="3136615"/>
              <a:ext cx="214758" cy="66225"/>
            </a:xfrm>
            <a:custGeom>
              <a:avLst/>
              <a:gdLst/>
              <a:ahLst/>
              <a:cxnLst>
                <a:cxn ang="0">
                  <a:pos x="49" y="0"/>
                </a:cxn>
                <a:cxn ang="0">
                  <a:pos x="34" y="0"/>
                </a:cxn>
                <a:cxn ang="0">
                  <a:pos x="11" y="0"/>
                </a:cxn>
                <a:cxn ang="0">
                  <a:pos x="6" y="0"/>
                </a:cxn>
                <a:cxn ang="0">
                  <a:pos x="0" y="9"/>
                </a:cxn>
                <a:cxn ang="0">
                  <a:pos x="6" y="17"/>
                </a:cxn>
                <a:cxn ang="0">
                  <a:pos x="11" y="17"/>
                </a:cxn>
                <a:cxn ang="0">
                  <a:pos x="34" y="17"/>
                </a:cxn>
                <a:cxn ang="0">
                  <a:pos x="49" y="17"/>
                </a:cxn>
                <a:cxn ang="0">
                  <a:pos x="57" y="9"/>
                </a:cxn>
                <a:cxn ang="0">
                  <a:pos x="49" y="0"/>
                </a:cxn>
              </a:cxnLst>
              <a:rect l="0" t="0" r="r" b="b"/>
              <a:pathLst>
                <a:path w="57" h="17">
                  <a:moveTo>
                    <a:pt x="49" y="0"/>
                  </a:moveTo>
                  <a:cubicBezTo>
                    <a:pt x="34" y="0"/>
                    <a:pt x="34" y="0"/>
                    <a:pt x="34" y="0"/>
                  </a:cubicBezTo>
                  <a:cubicBezTo>
                    <a:pt x="11" y="0"/>
                    <a:pt x="11" y="0"/>
                    <a:pt x="11" y="0"/>
                  </a:cubicBezTo>
                  <a:cubicBezTo>
                    <a:pt x="6" y="0"/>
                    <a:pt x="6" y="0"/>
                    <a:pt x="6" y="0"/>
                  </a:cubicBezTo>
                  <a:cubicBezTo>
                    <a:pt x="1" y="0"/>
                    <a:pt x="0" y="4"/>
                    <a:pt x="0" y="9"/>
                  </a:cubicBezTo>
                  <a:cubicBezTo>
                    <a:pt x="0" y="13"/>
                    <a:pt x="1" y="17"/>
                    <a:pt x="6" y="17"/>
                  </a:cubicBezTo>
                  <a:cubicBezTo>
                    <a:pt x="11" y="17"/>
                    <a:pt x="11" y="17"/>
                    <a:pt x="11" y="17"/>
                  </a:cubicBezTo>
                  <a:cubicBezTo>
                    <a:pt x="34" y="17"/>
                    <a:pt x="34" y="17"/>
                    <a:pt x="34" y="17"/>
                  </a:cubicBezTo>
                  <a:cubicBezTo>
                    <a:pt x="49" y="17"/>
                    <a:pt x="49" y="17"/>
                    <a:pt x="49" y="17"/>
                  </a:cubicBezTo>
                  <a:cubicBezTo>
                    <a:pt x="54" y="17"/>
                    <a:pt x="57" y="13"/>
                    <a:pt x="57" y="9"/>
                  </a:cubicBezTo>
                  <a:cubicBezTo>
                    <a:pt x="57" y="4"/>
                    <a:pt x="54" y="0"/>
                    <a:pt x="49" y="0"/>
                  </a:cubicBezTo>
                  <a:close/>
                </a:path>
              </a:pathLst>
            </a:custGeom>
            <a:gradFill flip="none" rotWithShape="1">
              <a:gsLst>
                <a:gs pos="0">
                  <a:srgbClr val="AFAFAF"/>
                </a:gs>
                <a:gs pos="100000">
                  <a:srgbClr val="C8C8C8"/>
                </a:gs>
              </a:gsLst>
              <a:lin ang="0" scaled="1"/>
              <a:tileRect/>
            </a:gradFill>
            <a:ln w="14288" cap="flat">
              <a:noFill/>
              <a:prstDash val="solid"/>
              <a:miter lim="800000"/>
              <a:headEnd/>
              <a:tailEnd/>
            </a:ln>
          </p:spPr>
          <p:txBody>
            <a:bodyPr/>
            <a:lstStyle/>
            <a:p>
              <a:pPr eaLnBrk="1" fontAlgn="auto" hangingPunct="1">
                <a:spcBef>
                  <a:spcPts val="0"/>
                </a:spcBef>
                <a:spcAft>
                  <a:spcPts val="0"/>
                </a:spcAft>
                <a:defRPr/>
              </a:pPr>
              <a:endParaRPr lang="de-DE">
                <a:solidFill>
                  <a:prstClr val="black"/>
                </a:solidFill>
                <a:latin typeface="Calibri"/>
                <a:ea typeface="+mn-ea"/>
              </a:endParaRPr>
            </a:p>
          </p:txBody>
        </p:sp>
        <p:sp>
          <p:nvSpPr>
            <p:cNvPr id="14" name="Freeform 12"/>
            <p:cNvSpPr>
              <a:spLocks/>
            </p:cNvSpPr>
            <p:nvPr/>
          </p:nvSpPr>
          <p:spPr bwMode="gray">
            <a:xfrm>
              <a:off x="4604627" y="138113"/>
              <a:ext cx="1233232" cy="6401712"/>
            </a:xfrm>
            <a:custGeom>
              <a:avLst/>
              <a:gdLst>
                <a:gd name="connsiteX0" fmla="*/ 10000 w 10000"/>
                <a:gd name="connsiteY0" fmla="*/ 9097 h 9731"/>
                <a:gd name="connsiteX1" fmla="*/ 0 w 10000"/>
                <a:gd name="connsiteY1" fmla="*/ 9731 h 9731"/>
                <a:gd name="connsiteX2" fmla="*/ 0 w 10000"/>
                <a:gd name="connsiteY2" fmla="*/ 0 h 9731"/>
                <a:gd name="connsiteX3" fmla="*/ 10000 w 10000"/>
                <a:gd name="connsiteY3" fmla="*/ 941 h 9731"/>
                <a:gd name="connsiteX4" fmla="*/ 10000 w 10000"/>
                <a:gd name="connsiteY4" fmla="*/ 9097 h 9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731">
                  <a:moveTo>
                    <a:pt x="10000" y="9097"/>
                  </a:moveTo>
                  <a:lnTo>
                    <a:pt x="0" y="9731"/>
                  </a:lnTo>
                  <a:lnTo>
                    <a:pt x="0" y="0"/>
                  </a:lnTo>
                  <a:lnTo>
                    <a:pt x="10000" y="941"/>
                  </a:lnTo>
                  <a:lnTo>
                    <a:pt x="10000" y="9097"/>
                  </a:lnTo>
                  <a:close/>
                </a:path>
              </a:pathLst>
            </a:custGeom>
            <a:gradFill flip="none" rotWithShape="1">
              <a:gsLst>
                <a:gs pos="0">
                  <a:srgbClr val="D7D7D7"/>
                </a:gs>
                <a:gs pos="100000">
                  <a:srgbClr val="C8C8C8"/>
                </a:gs>
              </a:gsLst>
              <a:lin ang="0" scaled="1"/>
              <a:tileRect/>
            </a:gradFill>
            <a:ln w="14288" cap="flat">
              <a:noFill/>
              <a:prstDash val="solid"/>
              <a:miter lim="800000"/>
              <a:headEnd/>
              <a:tailEnd/>
            </a:ln>
          </p:spPr>
          <p:txBody>
            <a:bodyPr/>
            <a:lstStyle/>
            <a:p>
              <a:pPr eaLnBrk="1" fontAlgn="auto" hangingPunct="1">
                <a:spcBef>
                  <a:spcPts val="0"/>
                </a:spcBef>
                <a:spcAft>
                  <a:spcPts val="0"/>
                </a:spcAft>
                <a:defRPr/>
              </a:pPr>
              <a:endParaRPr lang="de-DE">
                <a:solidFill>
                  <a:prstClr val="black"/>
                </a:solidFill>
                <a:latin typeface="Calibri"/>
                <a:ea typeface="+mn-ea"/>
              </a:endParaRPr>
            </a:p>
          </p:txBody>
        </p:sp>
        <p:sp>
          <p:nvSpPr>
            <p:cNvPr id="15" name="Freeform 13"/>
            <p:cNvSpPr>
              <a:spLocks/>
            </p:cNvSpPr>
            <p:nvPr/>
          </p:nvSpPr>
          <p:spPr bwMode="gray">
            <a:xfrm>
              <a:off x="4500502" y="138113"/>
              <a:ext cx="104125" cy="6401712"/>
            </a:xfrm>
            <a:custGeom>
              <a:avLst/>
              <a:gdLst/>
              <a:ahLst/>
              <a:cxnLst>
                <a:cxn ang="0">
                  <a:pos x="0" y="4125"/>
                </a:cxn>
                <a:cxn ang="0">
                  <a:pos x="71" y="4144"/>
                </a:cxn>
                <a:cxn ang="0">
                  <a:pos x="71" y="0"/>
                </a:cxn>
                <a:cxn ang="0">
                  <a:pos x="0" y="21"/>
                </a:cxn>
                <a:cxn ang="0">
                  <a:pos x="0" y="4125"/>
                </a:cxn>
              </a:cxnLst>
              <a:rect l="0" t="0" r="r" b="b"/>
              <a:pathLst>
                <a:path w="71" h="4144">
                  <a:moveTo>
                    <a:pt x="0" y="4125"/>
                  </a:moveTo>
                  <a:lnTo>
                    <a:pt x="71" y="4144"/>
                  </a:lnTo>
                  <a:lnTo>
                    <a:pt x="71" y="0"/>
                  </a:lnTo>
                  <a:lnTo>
                    <a:pt x="0" y="21"/>
                  </a:lnTo>
                  <a:lnTo>
                    <a:pt x="0" y="4125"/>
                  </a:lnTo>
                  <a:close/>
                </a:path>
              </a:pathLst>
            </a:custGeom>
            <a:gradFill flip="none" rotWithShape="1">
              <a:gsLst>
                <a:gs pos="0">
                  <a:srgbClr val="D7D7D7"/>
                </a:gs>
                <a:gs pos="100000">
                  <a:srgbClr val="C8C8C8"/>
                </a:gs>
              </a:gsLst>
              <a:lin ang="0" scaled="1"/>
              <a:tileRect/>
            </a:gradFill>
            <a:ln w="14288" cap="flat">
              <a:noFill/>
              <a:prstDash val="solid"/>
              <a:miter lim="800000"/>
              <a:headEnd/>
              <a:tailEnd/>
            </a:ln>
          </p:spPr>
          <p:txBody>
            <a:bodyPr/>
            <a:lstStyle/>
            <a:p>
              <a:pPr eaLnBrk="1" fontAlgn="auto" hangingPunct="1">
                <a:spcBef>
                  <a:spcPts val="0"/>
                </a:spcBef>
                <a:spcAft>
                  <a:spcPts val="0"/>
                </a:spcAft>
                <a:defRPr/>
              </a:pPr>
              <a:endParaRPr lang="de-DE">
                <a:solidFill>
                  <a:prstClr val="black"/>
                </a:solidFill>
                <a:latin typeface="Calibri"/>
                <a:ea typeface="+mn-ea"/>
              </a:endParaRPr>
            </a:p>
          </p:txBody>
        </p:sp>
        <p:sp>
          <p:nvSpPr>
            <p:cNvPr id="16" name="Freeform 14"/>
            <p:cNvSpPr>
              <a:spLocks/>
            </p:cNvSpPr>
            <p:nvPr/>
          </p:nvSpPr>
          <p:spPr bwMode="gray">
            <a:xfrm>
              <a:off x="4708752" y="3077749"/>
              <a:ext cx="104125" cy="481969"/>
            </a:xfrm>
            <a:custGeom>
              <a:avLst/>
              <a:gdLst/>
              <a:ahLst/>
              <a:cxnLst>
                <a:cxn ang="0">
                  <a:pos x="68" y="297"/>
                </a:cxn>
                <a:cxn ang="0">
                  <a:pos x="0" y="305"/>
                </a:cxn>
                <a:cxn ang="0">
                  <a:pos x="0" y="0"/>
                </a:cxn>
                <a:cxn ang="0">
                  <a:pos x="68" y="7"/>
                </a:cxn>
                <a:cxn ang="0">
                  <a:pos x="68" y="297"/>
                </a:cxn>
              </a:cxnLst>
              <a:rect l="0" t="0" r="r" b="b"/>
              <a:pathLst>
                <a:path w="68" h="305">
                  <a:moveTo>
                    <a:pt x="68" y="297"/>
                  </a:moveTo>
                  <a:lnTo>
                    <a:pt x="0" y="305"/>
                  </a:lnTo>
                  <a:lnTo>
                    <a:pt x="0" y="0"/>
                  </a:lnTo>
                  <a:lnTo>
                    <a:pt x="68" y="7"/>
                  </a:lnTo>
                  <a:lnTo>
                    <a:pt x="68" y="297"/>
                  </a:lnTo>
                  <a:close/>
                </a:path>
              </a:pathLst>
            </a:custGeom>
            <a:gradFill flip="none" rotWithShape="1">
              <a:gsLst>
                <a:gs pos="0">
                  <a:srgbClr val="AFAFAF"/>
                </a:gs>
                <a:gs pos="100000">
                  <a:srgbClr val="C8C8C8"/>
                </a:gs>
              </a:gsLst>
              <a:lin ang="0" scaled="1"/>
              <a:tileRect/>
            </a:gradFill>
            <a:ln w="14288" cap="flat">
              <a:noFill/>
              <a:prstDash val="solid"/>
              <a:miter lim="800000"/>
              <a:headEnd/>
              <a:tailEnd/>
            </a:ln>
          </p:spPr>
          <p:txBody>
            <a:bodyPr/>
            <a:lstStyle/>
            <a:p>
              <a:pPr eaLnBrk="1" fontAlgn="auto" hangingPunct="1">
                <a:spcBef>
                  <a:spcPts val="0"/>
                </a:spcBef>
                <a:spcAft>
                  <a:spcPts val="0"/>
                </a:spcAft>
                <a:defRPr/>
              </a:pPr>
              <a:endParaRPr lang="de-DE">
                <a:solidFill>
                  <a:prstClr val="black"/>
                </a:solidFill>
                <a:latin typeface="Calibri"/>
                <a:ea typeface="+mn-ea"/>
              </a:endParaRPr>
            </a:p>
          </p:txBody>
        </p:sp>
        <p:sp>
          <p:nvSpPr>
            <p:cNvPr id="17" name="Freeform 15"/>
            <p:cNvSpPr>
              <a:spLocks/>
            </p:cNvSpPr>
            <p:nvPr/>
          </p:nvSpPr>
          <p:spPr bwMode="gray">
            <a:xfrm>
              <a:off x="4747799" y="3136615"/>
              <a:ext cx="123649" cy="66225"/>
            </a:xfrm>
            <a:custGeom>
              <a:avLst/>
              <a:gdLst/>
              <a:ahLst/>
              <a:cxnLst>
                <a:cxn ang="0">
                  <a:pos x="33" y="0"/>
                </a:cxn>
                <a:cxn ang="0">
                  <a:pos x="10" y="0"/>
                </a:cxn>
                <a:cxn ang="0">
                  <a:pos x="5" y="0"/>
                </a:cxn>
                <a:cxn ang="0">
                  <a:pos x="5" y="17"/>
                </a:cxn>
                <a:cxn ang="0">
                  <a:pos x="10" y="17"/>
                </a:cxn>
                <a:cxn ang="0">
                  <a:pos x="33" y="17"/>
                </a:cxn>
                <a:cxn ang="0">
                  <a:pos x="33" y="0"/>
                </a:cxn>
              </a:cxnLst>
              <a:rect l="0" t="0" r="r" b="b"/>
              <a:pathLst>
                <a:path w="33" h="17">
                  <a:moveTo>
                    <a:pt x="33" y="0"/>
                  </a:moveTo>
                  <a:cubicBezTo>
                    <a:pt x="10" y="0"/>
                    <a:pt x="10" y="0"/>
                    <a:pt x="10" y="0"/>
                  </a:cubicBezTo>
                  <a:cubicBezTo>
                    <a:pt x="5" y="0"/>
                    <a:pt x="5" y="0"/>
                    <a:pt x="5" y="0"/>
                  </a:cubicBezTo>
                  <a:cubicBezTo>
                    <a:pt x="0" y="0"/>
                    <a:pt x="0" y="17"/>
                    <a:pt x="5" y="17"/>
                  </a:cubicBezTo>
                  <a:cubicBezTo>
                    <a:pt x="10" y="17"/>
                    <a:pt x="10" y="17"/>
                    <a:pt x="10" y="17"/>
                  </a:cubicBezTo>
                  <a:cubicBezTo>
                    <a:pt x="33" y="17"/>
                    <a:pt x="33" y="17"/>
                    <a:pt x="33" y="17"/>
                  </a:cubicBezTo>
                  <a:lnTo>
                    <a:pt x="33" y="0"/>
                  </a:lnTo>
                  <a:close/>
                </a:path>
              </a:pathLst>
            </a:custGeom>
            <a:gradFill flip="none" rotWithShape="1">
              <a:gsLst>
                <a:gs pos="0">
                  <a:srgbClr val="AFAFAF"/>
                </a:gs>
                <a:gs pos="100000">
                  <a:srgbClr val="C8C8C8"/>
                </a:gs>
              </a:gsLst>
              <a:lin ang="0" scaled="1"/>
              <a:tileRect/>
            </a:gradFill>
            <a:ln w="14288" cap="flat">
              <a:noFill/>
              <a:prstDash val="solid"/>
              <a:miter lim="800000"/>
              <a:headEnd/>
              <a:tailEnd/>
            </a:ln>
          </p:spPr>
          <p:txBody>
            <a:bodyPr/>
            <a:lstStyle/>
            <a:p>
              <a:pPr eaLnBrk="1" fontAlgn="auto" hangingPunct="1">
                <a:spcBef>
                  <a:spcPts val="0"/>
                </a:spcBef>
                <a:spcAft>
                  <a:spcPts val="0"/>
                </a:spcAft>
                <a:defRPr/>
              </a:pPr>
              <a:endParaRPr lang="de-DE">
                <a:solidFill>
                  <a:prstClr val="black"/>
                </a:solidFill>
                <a:latin typeface="Calibri"/>
                <a:ea typeface="+mn-ea"/>
              </a:endParaRPr>
            </a:p>
          </p:txBody>
        </p:sp>
        <p:sp>
          <p:nvSpPr>
            <p:cNvPr id="18" name="Freeform 16"/>
            <p:cNvSpPr>
              <a:spLocks/>
            </p:cNvSpPr>
            <p:nvPr/>
          </p:nvSpPr>
          <p:spPr bwMode="gray">
            <a:xfrm>
              <a:off x="4812877" y="3136615"/>
              <a:ext cx="218013" cy="66225"/>
            </a:xfrm>
            <a:custGeom>
              <a:avLst/>
              <a:gdLst/>
              <a:ahLst/>
              <a:cxnLst>
                <a:cxn ang="0">
                  <a:pos x="49" y="0"/>
                </a:cxn>
                <a:cxn ang="0">
                  <a:pos x="35" y="0"/>
                </a:cxn>
                <a:cxn ang="0">
                  <a:pos x="12" y="0"/>
                </a:cxn>
                <a:cxn ang="0">
                  <a:pos x="6" y="0"/>
                </a:cxn>
                <a:cxn ang="0">
                  <a:pos x="0" y="9"/>
                </a:cxn>
                <a:cxn ang="0">
                  <a:pos x="6" y="17"/>
                </a:cxn>
                <a:cxn ang="0">
                  <a:pos x="12" y="17"/>
                </a:cxn>
                <a:cxn ang="0">
                  <a:pos x="35" y="17"/>
                </a:cxn>
                <a:cxn ang="0">
                  <a:pos x="49" y="17"/>
                </a:cxn>
                <a:cxn ang="0">
                  <a:pos x="58" y="9"/>
                </a:cxn>
                <a:cxn ang="0">
                  <a:pos x="49" y="0"/>
                </a:cxn>
              </a:cxnLst>
              <a:rect l="0" t="0" r="r" b="b"/>
              <a:pathLst>
                <a:path w="58" h="17">
                  <a:moveTo>
                    <a:pt x="49" y="0"/>
                  </a:moveTo>
                  <a:cubicBezTo>
                    <a:pt x="35" y="0"/>
                    <a:pt x="35" y="0"/>
                    <a:pt x="35" y="0"/>
                  </a:cubicBezTo>
                  <a:cubicBezTo>
                    <a:pt x="12" y="0"/>
                    <a:pt x="12" y="0"/>
                    <a:pt x="12" y="0"/>
                  </a:cubicBezTo>
                  <a:cubicBezTo>
                    <a:pt x="6" y="0"/>
                    <a:pt x="6" y="0"/>
                    <a:pt x="6" y="0"/>
                  </a:cubicBezTo>
                  <a:cubicBezTo>
                    <a:pt x="2" y="0"/>
                    <a:pt x="0" y="4"/>
                    <a:pt x="0" y="9"/>
                  </a:cubicBezTo>
                  <a:cubicBezTo>
                    <a:pt x="0" y="13"/>
                    <a:pt x="2" y="17"/>
                    <a:pt x="6" y="17"/>
                  </a:cubicBezTo>
                  <a:cubicBezTo>
                    <a:pt x="12" y="17"/>
                    <a:pt x="12" y="17"/>
                    <a:pt x="12" y="17"/>
                  </a:cubicBezTo>
                  <a:cubicBezTo>
                    <a:pt x="35" y="17"/>
                    <a:pt x="35" y="17"/>
                    <a:pt x="35" y="17"/>
                  </a:cubicBezTo>
                  <a:cubicBezTo>
                    <a:pt x="49" y="17"/>
                    <a:pt x="49" y="17"/>
                    <a:pt x="49" y="17"/>
                  </a:cubicBezTo>
                  <a:cubicBezTo>
                    <a:pt x="54" y="17"/>
                    <a:pt x="58" y="13"/>
                    <a:pt x="58" y="9"/>
                  </a:cubicBezTo>
                  <a:cubicBezTo>
                    <a:pt x="58" y="4"/>
                    <a:pt x="54" y="0"/>
                    <a:pt x="49" y="0"/>
                  </a:cubicBezTo>
                  <a:close/>
                </a:path>
              </a:pathLst>
            </a:custGeom>
            <a:gradFill flip="none" rotWithShape="1">
              <a:gsLst>
                <a:gs pos="0">
                  <a:srgbClr val="AFAFAF"/>
                </a:gs>
                <a:gs pos="100000">
                  <a:srgbClr val="C8C8C8"/>
                </a:gs>
              </a:gsLst>
              <a:lin ang="0" scaled="1"/>
              <a:tileRect/>
            </a:gradFill>
            <a:ln w="14288" cap="flat">
              <a:noFill/>
              <a:prstDash val="solid"/>
              <a:miter lim="800000"/>
              <a:headEnd/>
              <a:tailEnd/>
            </a:ln>
          </p:spPr>
          <p:txBody>
            <a:bodyPr/>
            <a:lstStyle/>
            <a:p>
              <a:pPr eaLnBrk="1" fontAlgn="auto" hangingPunct="1">
                <a:spcBef>
                  <a:spcPts val="0"/>
                </a:spcBef>
                <a:spcAft>
                  <a:spcPts val="0"/>
                </a:spcAft>
                <a:defRPr/>
              </a:pPr>
              <a:endParaRPr lang="de-DE">
                <a:solidFill>
                  <a:prstClr val="black"/>
                </a:solidFill>
                <a:latin typeface="Calibri"/>
                <a:ea typeface="+mn-ea"/>
              </a:endParaRPr>
            </a:p>
          </p:txBody>
        </p:sp>
      </p:grpSp>
      <p:cxnSp>
        <p:nvCxnSpPr>
          <p:cNvPr id="19" name="Straight Connector 6"/>
          <p:cNvCxnSpPr/>
          <p:nvPr/>
        </p:nvCxnSpPr>
        <p:spPr>
          <a:xfrm>
            <a:off x="722312" y="757093"/>
            <a:ext cx="4427537" cy="0"/>
          </a:xfrm>
          <a:prstGeom prst="line">
            <a:avLst/>
          </a:prstGeom>
          <a:noFill/>
          <a:ln w="28575" cap="flat" cmpd="sng" algn="ctr">
            <a:solidFill>
              <a:schemeClr val="tx1">
                <a:lumMod val="50000"/>
                <a:lumOff val="50000"/>
              </a:schemeClr>
            </a:solidFill>
            <a:prstDash val="sysDot"/>
          </a:ln>
          <a:effectLst/>
        </p:spPr>
      </p:cxnSp>
      <p:cxnSp>
        <p:nvCxnSpPr>
          <p:cNvPr id="20" name="Straight Connector 7"/>
          <p:cNvCxnSpPr/>
          <p:nvPr/>
        </p:nvCxnSpPr>
        <p:spPr>
          <a:xfrm>
            <a:off x="722313" y="1412875"/>
            <a:ext cx="0" cy="1547813"/>
          </a:xfrm>
          <a:prstGeom prst="line">
            <a:avLst/>
          </a:prstGeom>
          <a:noFill/>
          <a:ln w="28575" cap="flat" cmpd="sng" algn="ctr">
            <a:solidFill>
              <a:schemeClr val="tx1">
                <a:lumMod val="50000"/>
                <a:lumOff val="50000"/>
              </a:schemeClr>
            </a:solidFill>
            <a:prstDash val="sysDot"/>
          </a:ln>
          <a:effectLst/>
        </p:spPr>
      </p:cxnSp>
      <p:sp>
        <p:nvSpPr>
          <p:cNvPr id="6150" name="Hộp_Văn_Bản 24"/>
          <p:cNvSpPr txBox="1">
            <a:spLocks noChangeArrowheads="1"/>
          </p:cNvSpPr>
          <p:nvPr/>
        </p:nvSpPr>
        <p:spPr bwMode="auto">
          <a:xfrm>
            <a:off x="787400" y="188913"/>
            <a:ext cx="7643813"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sz="2800" b="1" dirty="0" smtClean="0">
                <a:solidFill>
                  <a:srgbClr val="FF0000"/>
                </a:solidFill>
              </a:rPr>
              <a:t>III</a:t>
            </a:r>
            <a:r>
              <a:rPr lang="en-US" sz="2800" b="1" dirty="0">
                <a:solidFill>
                  <a:srgbClr val="FF0000"/>
                </a:solidFill>
              </a:rPr>
              <a:t>. </a:t>
            </a:r>
            <a:r>
              <a:rPr lang="en-US" sz="2800" b="1" dirty="0" err="1">
                <a:solidFill>
                  <a:srgbClr val="FF0000"/>
                </a:solidFill>
              </a:rPr>
              <a:t>Nội</a:t>
            </a:r>
            <a:r>
              <a:rPr lang="en-US" sz="2800" b="1" dirty="0">
                <a:solidFill>
                  <a:srgbClr val="FF0000"/>
                </a:solidFill>
              </a:rPr>
              <a:t> dung</a:t>
            </a:r>
            <a:endParaRPr lang="vi-VN" sz="2800" b="1" dirty="0">
              <a:solidFill>
                <a:srgbClr val="FF0000"/>
              </a:solidFill>
            </a:endParaRPr>
          </a:p>
        </p:txBody>
      </p:sp>
      <p:sp>
        <p:nvSpPr>
          <p:cNvPr id="6151" name="Rectangle 2"/>
          <p:cNvSpPr>
            <a:spLocks noChangeArrowheads="1"/>
          </p:cNvSpPr>
          <p:nvPr/>
        </p:nvSpPr>
        <p:spPr bwMode="auto">
          <a:xfrm>
            <a:off x="876299" y="929986"/>
            <a:ext cx="7466013"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vi-VN" sz="2400" b="1" dirty="0" smtClean="0">
                <a:solidFill>
                  <a:srgbClr val="0066CC"/>
                </a:solidFill>
              </a:rPr>
              <a:t>1. Những </a:t>
            </a:r>
            <a:r>
              <a:rPr lang="vi-VN" sz="2400" b="1" dirty="0">
                <a:solidFill>
                  <a:srgbClr val="0066CC"/>
                </a:solidFill>
              </a:rPr>
              <a:t>vấn đề lý luận của giáo dục mầm non dựa vào cộng </a:t>
            </a:r>
            <a:r>
              <a:rPr lang="vi-VN" sz="2400" b="1" dirty="0" smtClean="0">
                <a:solidFill>
                  <a:srgbClr val="0066CC"/>
                </a:solidFill>
              </a:rPr>
              <a:t>đồng</a:t>
            </a:r>
            <a:endParaRPr lang="en-US" sz="2400" b="1" dirty="0" smtClean="0">
              <a:solidFill>
                <a:srgbClr val="0066CC"/>
              </a:solidFill>
            </a:endParaRPr>
          </a:p>
        </p:txBody>
      </p:sp>
      <p:sp>
        <p:nvSpPr>
          <p:cNvPr id="21" name="_text"/>
          <p:cNvSpPr txBox="1">
            <a:spLocks/>
          </p:cNvSpPr>
          <p:nvPr/>
        </p:nvSpPr>
        <p:spPr bwMode="gray">
          <a:xfrm>
            <a:off x="1215945" y="2372736"/>
            <a:ext cx="2592387" cy="603250"/>
          </a:xfrm>
          <a:prstGeom prst="rect">
            <a:avLst/>
          </a:prstGeom>
        </p:spPr>
        <p:txBody>
          <a:bodyPr lIns="0" tIns="0" rIns="0" bIns="0" anchor="ctr"/>
          <a:lstStyle/>
          <a:p>
            <a:pPr eaLnBrk="1" fontAlgn="auto" hangingPunct="1">
              <a:lnSpc>
                <a:spcPct val="95000"/>
              </a:lnSpc>
              <a:spcBef>
                <a:spcPts val="0"/>
              </a:spcBef>
              <a:spcAft>
                <a:spcPts val="800"/>
              </a:spcAft>
              <a:defRPr/>
            </a:pPr>
            <a:r>
              <a:rPr lang="en-US" sz="2400" b="1" i="1" dirty="0" smtClean="0"/>
              <a:t>a) </a:t>
            </a:r>
            <a:r>
              <a:rPr lang="en-US" sz="2400" b="1" i="1" dirty="0" err="1" smtClean="0"/>
              <a:t>Cộng</a:t>
            </a:r>
            <a:r>
              <a:rPr lang="en-US" sz="2400" b="1" i="1" dirty="0" smtClean="0"/>
              <a:t> </a:t>
            </a:r>
            <a:r>
              <a:rPr lang="en-US" sz="2400" b="1" i="1" dirty="0" err="1"/>
              <a:t>đồng</a:t>
            </a:r>
            <a:endParaRPr lang="en-US" sz="2400" i="1" noProof="1">
              <a:solidFill>
                <a:prstClr val="black"/>
              </a:solidFill>
              <a:latin typeface="Times New Roman" pitchFamily="18" charset="0"/>
              <a:ea typeface="+mn-ea"/>
              <a:cs typeface="Times New Roman" pitchFamily="18" charset="0"/>
            </a:endParaRPr>
          </a:p>
        </p:txBody>
      </p:sp>
      <p:sp>
        <p:nvSpPr>
          <p:cNvPr id="22" name="_text"/>
          <p:cNvSpPr txBox="1">
            <a:spLocks/>
          </p:cNvSpPr>
          <p:nvPr/>
        </p:nvSpPr>
        <p:spPr bwMode="gray">
          <a:xfrm>
            <a:off x="1209227" y="2975986"/>
            <a:ext cx="4837112" cy="603250"/>
          </a:xfrm>
          <a:prstGeom prst="rect">
            <a:avLst/>
          </a:prstGeom>
        </p:spPr>
        <p:txBody>
          <a:bodyPr lIns="0" tIns="0" rIns="0" bIns="0" anchor="ctr"/>
          <a:lstStyle/>
          <a:p>
            <a:pPr eaLnBrk="1" fontAlgn="auto" hangingPunct="1">
              <a:lnSpc>
                <a:spcPct val="95000"/>
              </a:lnSpc>
              <a:spcBef>
                <a:spcPts val="0"/>
              </a:spcBef>
              <a:spcAft>
                <a:spcPts val="800"/>
              </a:spcAft>
              <a:defRPr/>
            </a:pPr>
            <a:r>
              <a:rPr lang="en-US" sz="2400" b="1" i="1" dirty="0" smtClean="0"/>
              <a:t>b) </a:t>
            </a:r>
            <a:r>
              <a:rPr lang="en-US" sz="2400" b="1" i="1" dirty="0" err="1" smtClean="0"/>
              <a:t>Dựa</a:t>
            </a:r>
            <a:r>
              <a:rPr lang="en-US" sz="2400" b="1" i="1" dirty="0" smtClean="0"/>
              <a:t> </a:t>
            </a:r>
            <a:r>
              <a:rPr lang="en-US" sz="2400" b="1" i="1" dirty="0" err="1"/>
              <a:t>vào</a:t>
            </a:r>
            <a:r>
              <a:rPr lang="en-US" sz="2400" b="1" i="1" dirty="0"/>
              <a:t> </a:t>
            </a:r>
            <a:r>
              <a:rPr lang="en-US" sz="2400" b="1" i="1" dirty="0" err="1"/>
              <a:t>cộng</a:t>
            </a:r>
            <a:r>
              <a:rPr lang="en-US" sz="2400" b="1" i="1" dirty="0"/>
              <a:t> </a:t>
            </a:r>
            <a:r>
              <a:rPr lang="en-US" sz="2400" b="1" i="1" dirty="0" err="1"/>
              <a:t>đồng</a:t>
            </a:r>
            <a:endParaRPr lang="en-US" sz="2400" i="1" noProof="1">
              <a:solidFill>
                <a:prstClr val="black"/>
              </a:solidFill>
              <a:latin typeface="Times New Roman" pitchFamily="18" charset="0"/>
              <a:ea typeface="+mn-ea"/>
              <a:cs typeface="Times New Roman" pitchFamily="18" charset="0"/>
            </a:endParaRPr>
          </a:p>
        </p:txBody>
      </p:sp>
      <p:sp>
        <p:nvSpPr>
          <p:cNvPr id="23" name="_text"/>
          <p:cNvSpPr txBox="1">
            <a:spLocks/>
          </p:cNvSpPr>
          <p:nvPr/>
        </p:nvSpPr>
        <p:spPr bwMode="gray">
          <a:xfrm>
            <a:off x="1183582" y="3638263"/>
            <a:ext cx="7429500" cy="603250"/>
          </a:xfrm>
          <a:prstGeom prst="rect">
            <a:avLst/>
          </a:prstGeom>
        </p:spPr>
        <p:txBody>
          <a:bodyPr lIns="0" tIns="0" rIns="0" bIns="0" anchor="ctr"/>
          <a:lstStyle/>
          <a:p>
            <a:pPr eaLnBrk="1" fontAlgn="auto" hangingPunct="1">
              <a:lnSpc>
                <a:spcPct val="95000"/>
              </a:lnSpc>
              <a:spcBef>
                <a:spcPts val="0"/>
              </a:spcBef>
              <a:spcAft>
                <a:spcPts val="800"/>
              </a:spcAft>
              <a:defRPr/>
            </a:pPr>
            <a:r>
              <a:rPr lang="en-US" sz="2400" b="1" i="1" dirty="0" smtClean="0"/>
              <a:t>c) </a:t>
            </a:r>
            <a:r>
              <a:rPr lang="en-US" sz="2400" b="1" i="1" dirty="0" err="1"/>
              <a:t>Giáo</a:t>
            </a:r>
            <a:r>
              <a:rPr lang="en-US" sz="2400" b="1" i="1" dirty="0"/>
              <a:t> </a:t>
            </a:r>
            <a:r>
              <a:rPr lang="en-US" sz="2400" b="1" i="1" dirty="0" err="1"/>
              <a:t>dục</a:t>
            </a:r>
            <a:r>
              <a:rPr lang="en-US" sz="2400" b="1" i="1" dirty="0"/>
              <a:t> </a:t>
            </a:r>
            <a:r>
              <a:rPr lang="en-US" sz="2400" b="1" i="1" dirty="0" err="1"/>
              <a:t>mầm</a:t>
            </a:r>
            <a:r>
              <a:rPr lang="en-US" sz="2400" b="1" i="1" dirty="0"/>
              <a:t> non </a:t>
            </a:r>
            <a:r>
              <a:rPr lang="en-US" sz="2400" b="1" i="1" dirty="0" err="1"/>
              <a:t>dựa</a:t>
            </a:r>
            <a:r>
              <a:rPr lang="en-US" sz="2400" b="1" i="1" dirty="0"/>
              <a:t> </a:t>
            </a:r>
            <a:r>
              <a:rPr lang="en-US" sz="2400" b="1" i="1" dirty="0" err="1"/>
              <a:t>vào</a:t>
            </a:r>
            <a:r>
              <a:rPr lang="en-US" sz="2400" b="1" i="1" dirty="0"/>
              <a:t> </a:t>
            </a:r>
            <a:r>
              <a:rPr lang="en-US" sz="2400" b="1" i="1" dirty="0" err="1"/>
              <a:t>cộng</a:t>
            </a:r>
            <a:r>
              <a:rPr lang="en-US" sz="2400" b="1" i="1" dirty="0"/>
              <a:t> </a:t>
            </a:r>
            <a:r>
              <a:rPr lang="en-US" sz="2400" b="1" i="1" dirty="0" err="1"/>
              <a:t>đồng</a:t>
            </a:r>
            <a:endParaRPr lang="en-US" sz="2400" i="1" noProof="1">
              <a:solidFill>
                <a:prstClr val="black"/>
              </a:solidFill>
              <a:latin typeface="Times New Roman" pitchFamily="18" charset="0"/>
              <a:ea typeface="+mn-ea"/>
              <a:cs typeface="Times New Roman" pitchFamily="18" charset="0"/>
            </a:endParaRPr>
          </a:p>
        </p:txBody>
      </p:sp>
      <p:sp>
        <p:nvSpPr>
          <p:cNvPr id="2" name="TextBox 1"/>
          <p:cNvSpPr txBox="1"/>
          <p:nvPr/>
        </p:nvSpPr>
        <p:spPr>
          <a:xfrm>
            <a:off x="962666" y="1804928"/>
            <a:ext cx="4034233" cy="461665"/>
          </a:xfrm>
          <a:prstGeom prst="rect">
            <a:avLst/>
          </a:prstGeom>
          <a:noFill/>
        </p:spPr>
        <p:txBody>
          <a:bodyPr wrap="square" rtlCol="0">
            <a:spAutoFit/>
          </a:bodyPr>
          <a:lstStyle>
            <a:defPPr>
              <a:defRPr lang="zh-CN"/>
            </a:defPPr>
            <a:lvl1pPr>
              <a:defRPr sz="2400" b="1">
                <a:solidFill>
                  <a:srgbClr val="006699"/>
                </a:solidFill>
              </a:defRPr>
            </a:lvl1pPr>
          </a:lstStyle>
          <a:p>
            <a:r>
              <a:rPr lang="en-US" dirty="0">
                <a:solidFill>
                  <a:srgbClr val="0066CC"/>
                </a:solidFill>
              </a:rPr>
              <a:t>1.1. </a:t>
            </a:r>
            <a:r>
              <a:rPr lang="en-US" dirty="0" err="1">
                <a:solidFill>
                  <a:srgbClr val="0066CC"/>
                </a:solidFill>
              </a:rPr>
              <a:t>Các</a:t>
            </a:r>
            <a:r>
              <a:rPr lang="en-US" dirty="0">
                <a:solidFill>
                  <a:srgbClr val="0066CC"/>
                </a:solidFill>
              </a:rPr>
              <a:t> </a:t>
            </a:r>
            <a:r>
              <a:rPr lang="en-US" dirty="0" err="1">
                <a:solidFill>
                  <a:srgbClr val="0066CC"/>
                </a:solidFill>
              </a:rPr>
              <a:t>khái</a:t>
            </a:r>
            <a:r>
              <a:rPr lang="en-US" dirty="0">
                <a:solidFill>
                  <a:srgbClr val="0066CC"/>
                </a:solidFill>
              </a:rPr>
              <a:t> </a:t>
            </a:r>
            <a:r>
              <a:rPr lang="en-US" dirty="0" err="1">
                <a:solidFill>
                  <a:srgbClr val="0066CC"/>
                </a:solidFill>
              </a:rPr>
              <a:t>niệm</a:t>
            </a:r>
            <a:endParaRPr lang="en-US" dirty="0">
              <a:solidFill>
                <a:srgbClr val="0066CC"/>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500"/>
                                        <p:tgtEl>
                                          <p:spTgt spid="61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51"/>
                                        </p:tgtEl>
                                        <p:attrNameLst>
                                          <p:attrName>style.visibility</p:attrName>
                                        </p:attrNameLst>
                                      </p:cBhvr>
                                      <p:to>
                                        <p:strVal val="visible"/>
                                      </p:to>
                                    </p:set>
                                    <p:anim calcmode="lin" valueType="num">
                                      <p:cBhvr additive="base">
                                        <p:cTn id="12" dur="500" fill="hold"/>
                                        <p:tgtEl>
                                          <p:spTgt spid="6151"/>
                                        </p:tgtEl>
                                        <p:attrNameLst>
                                          <p:attrName>ppt_x</p:attrName>
                                        </p:attrNameLst>
                                      </p:cBhvr>
                                      <p:tavLst>
                                        <p:tav tm="0">
                                          <p:val>
                                            <p:strVal val="#ppt_x"/>
                                          </p:val>
                                        </p:tav>
                                        <p:tav tm="100000">
                                          <p:val>
                                            <p:strVal val="#ppt_x"/>
                                          </p:val>
                                        </p:tav>
                                      </p:tavLst>
                                    </p:anim>
                                    <p:anim calcmode="lin" valueType="num">
                                      <p:cBhvr additive="base">
                                        <p:cTn id="13"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6151" grpId="0"/>
      <p:bldP spid="21" grpId="0"/>
      <p:bldP spid="22" grpId="0"/>
      <p:bldP spid="23" grpId="0"/>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_text"/>
          <p:cNvSpPr txBox="1">
            <a:spLocks/>
          </p:cNvSpPr>
          <p:nvPr/>
        </p:nvSpPr>
        <p:spPr bwMode="gray">
          <a:xfrm>
            <a:off x="987425" y="1716088"/>
            <a:ext cx="4664075" cy="1641475"/>
          </a:xfrm>
          <a:prstGeom prst="rect">
            <a:avLst/>
          </a:prstGeom>
        </p:spPr>
        <p:txBody>
          <a:bodyPr lIns="0" tIns="0" rIns="0" bIns="0" anchor="ctr"/>
          <a:lstStyle/>
          <a:p>
            <a:pPr eaLnBrk="1" fontAlgn="auto" hangingPunct="1">
              <a:lnSpc>
                <a:spcPct val="95000"/>
              </a:lnSpc>
              <a:spcBef>
                <a:spcPts val="0"/>
              </a:spcBef>
              <a:spcAft>
                <a:spcPts val="800"/>
              </a:spcAft>
              <a:defRPr/>
            </a:pPr>
            <a:endParaRPr lang="en-US" i="1" noProof="1">
              <a:solidFill>
                <a:prstClr val="black"/>
              </a:solidFill>
              <a:latin typeface="Times New Roman" pitchFamily="18" charset="0"/>
              <a:ea typeface="+mn-ea"/>
              <a:cs typeface="Times New Roman" pitchFamily="18" charset="0"/>
            </a:endParaRPr>
          </a:p>
        </p:txBody>
      </p:sp>
      <p:cxnSp>
        <p:nvCxnSpPr>
          <p:cNvPr id="19" name="Straight Connector 6"/>
          <p:cNvCxnSpPr/>
          <p:nvPr/>
        </p:nvCxnSpPr>
        <p:spPr>
          <a:xfrm>
            <a:off x="687462" y="1052736"/>
            <a:ext cx="4427538" cy="0"/>
          </a:xfrm>
          <a:prstGeom prst="line">
            <a:avLst/>
          </a:prstGeom>
          <a:noFill/>
          <a:ln w="28575" cap="flat" cmpd="sng" algn="ctr">
            <a:solidFill>
              <a:schemeClr val="tx1">
                <a:lumMod val="50000"/>
                <a:lumOff val="50000"/>
              </a:schemeClr>
            </a:solidFill>
            <a:prstDash val="sysDot"/>
          </a:ln>
          <a:effectLst/>
        </p:spPr>
      </p:cxnSp>
      <p:cxnSp>
        <p:nvCxnSpPr>
          <p:cNvPr id="20" name="Straight Connector 7"/>
          <p:cNvCxnSpPr/>
          <p:nvPr/>
        </p:nvCxnSpPr>
        <p:spPr>
          <a:xfrm>
            <a:off x="654050" y="1388969"/>
            <a:ext cx="0" cy="1547812"/>
          </a:xfrm>
          <a:prstGeom prst="line">
            <a:avLst/>
          </a:prstGeom>
          <a:noFill/>
          <a:ln w="28575" cap="flat" cmpd="sng" algn="ctr">
            <a:solidFill>
              <a:schemeClr val="tx1">
                <a:lumMod val="50000"/>
                <a:lumOff val="50000"/>
              </a:schemeClr>
            </a:solidFill>
            <a:prstDash val="sysDot"/>
          </a:ln>
          <a:effectLst/>
        </p:spPr>
      </p:cxnSp>
      <p:sp>
        <p:nvSpPr>
          <p:cNvPr id="75783" name="Rectangle 1"/>
          <p:cNvSpPr>
            <a:spLocks noChangeArrowheads="1"/>
          </p:cNvSpPr>
          <p:nvPr/>
        </p:nvSpPr>
        <p:spPr bwMode="auto">
          <a:xfrm>
            <a:off x="820738" y="1265238"/>
            <a:ext cx="76898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endParaRPr lang="vi-VN" sz="2400"/>
          </a:p>
        </p:txBody>
      </p:sp>
      <p:sp>
        <p:nvSpPr>
          <p:cNvPr id="4" name="Rectangle 3"/>
          <p:cNvSpPr/>
          <p:nvPr/>
        </p:nvSpPr>
        <p:spPr>
          <a:xfrm>
            <a:off x="820738" y="1265238"/>
            <a:ext cx="7423670" cy="1200329"/>
          </a:xfrm>
          <a:prstGeom prst="rect">
            <a:avLst/>
          </a:prstGeom>
        </p:spPr>
        <p:txBody>
          <a:bodyPr wrap="square">
            <a:spAutoFit/>
          </a:bodyPr>
          <a:lstStyle/>
          <a:p>
            <a:pPr algn="just"/>
            <a:r>
              <a:rPr lang="en-US" sz="2400" dirty="0" smtClean="0"/>
              <a:t>- </a:t>
            </a:r>
            <a:r>
              <a:rPr lang="vi-VN" sz="2400" dirty="0" smtClean="0"/>
              <a:t>Thực hiện </a:t>
            </a:r>
            <a:r>
              <a:rPr lang="vi-VN" sz="2400" dirty="0"/>
              <a:t>thường xuyên, liên tục để có các thông tin cần thiết nhằm điều chỉnh kế hoạch hoạt động kịp thời, và phù hợp với tình hình thực tế. </a:t>
            </a:r>
            <a:endParaRPr lang="en-US" sz="2400" dirty="0"/>
          </a:p>
        </p:txBody>
      </p:sp>
      <p:sp>
        <p:nvSpPr>
          <p:cNvPr id="9" name="Rectangle 8"/>
          <p:cNvSpPr/>
          <p:nvPr/>
        </p:nvSpPr>
        <p:spPr>
          <a:xfrm>
            <a:off x="846107" y="2465567"/>
            <a:ext cx="7423670" cy="2308324"/>
          </a:xfrm>
          <a:prstGeom prst="rect">
            <a:avLst/>
          </a:prstGeom>
        </p:spPr>
        <p:txBody>
          <a:bodyPr wrap="square">
            <a:spAutoFit/>
          </a:bodyPr>
          <a:lstStyle/>
          <a:p>
            <a:pPr algn="just"/>
            <a:r>
              <a:rPr lang="en-US" sz="2400" dirty="0" smtClean="0"/>
              <a:t>- </a:t>
            </a:r>
            <a:r>
              <a:rPr lang="vi-VN" sz="2400" dirty="0" smtClean="0"/>
              <a:t>Việc giám sát các hoạt động theo các nội dung sau:</a:t>
            </a:r>
            <a:endParaRPr lang="en-US" sz="2400" dirty="0" smtClean="0"/>
          </a:p>
          <a:p>
            <a:r>
              <a:rPr lang="en-US" sz="2400" dirty="0" smtClean="0"/>
              <a:t>	+ </a:t>
            </a:r>
            <a:r>
              <a:rPr lang="vi-VN" sz="2400" dirty="0" smtClean="0"/>
              <a:t>Giám sát tiến độ thực hiện</a:t>
            </a:r>
            <a:r>
              <a:rPr lang="en-US" sz="2400" dirty="0" smtClean="0"/>
              <a:t>;</a:t>
            </a:r>
          </a:p>
          <a:p>
            <a:r>
              <a:rPr lang="en-US" sz="2400" dirty="0"/>
              <a:t>	</a:t>
            </a:r>
            <a:r>
              <a:rPr lang="en-US" sz="2400" dirty="0" smtClean="0"/>
              <a:t>+ </a:t>
            </a:r>
            <a:r>
              <a:rPr lang="vi-VN" sz="2400" dirty="0" smtClean="0"/>
              <a:t>Giám sát chất lượng các hoạt động giáo dục</a:t>
            </a:r>
            <a:r>
              <a:rPr lang="en-US" sz="2400" dirty="0" smtClean="0"/>
              <a:t>;</a:t>
            </a:r>
          </a:p>
          <a:p>
            <a:r>
              <a:rPr lang="en-US" sz="2400" dirty="0" smtClean="0"/>
              <a:t>	+ </a:t>
            </a:r>
            <a:r>
              <a:rPr lang="vi-VN" sz="2400" dirty="0" smtClean="0"/>
              <a:t>Giám sát nguồn lực</a:t>
            </a:r>
            <a:r>
              <a:rPr lang="en-US" sz="2400" dirty="0" smtClean="0"/>
              <a:t>;</a:t>
            </a:r>
          </a:p>
          <a:p>
            <a:pPr marL="342900" indent="-342900">
              <a:buFontTx/>
              <a:buChar char="-"/>
            </a:pPr>
            <a:endParaRPr lang="en-US" sz="2400" dirty="0"/>
          </a:p>
        </p:txBody>
      </p:sp>
      <p:sp>
        <p:nvSpPr>
          <p:cNvPr id="10" name="Rectangle 9"/>
          <p:cNvSpPr/>
          <p:nvPr/>
        </p:nvSpPr>
        <p:spPr>
          <a:xfrm>
            <a:off x="543000" y="476672"/>
            <a:ext cx="7845424" cy="461665"/>
          </a:xfrm>
          <a:prstGeom prst="rect">
            <a:avLst/>
          </a:prstGeom>
        </p:spPr>
        <p:txBody>
          <a:bodyPr wrap="square">
            <a:spAutoFit/>
          </a:bodyPr>
          <a:lstStyle/>
          <a:p>
            <a:r>
              <a:rPr lang="en-US" sz="2400" dirty="0" smtClean="0"/>
              <a:t>b</a:t>
            </a:r>
            <a:r>
              <a:rPr lang="en-US" sz="2400" dirty="0"/>
              <a:t>) </a:t>
            </a:r>
            <a:r>
              <a:rPr lang="en-US" sz="2400" dirty="0" err="1" smtClean="0"/>
              <a:t>Thực</a:t>
            </a:r>
            <a:r>
              <a:rPr lang="en-US" sz="2400" dirty="0"/>
              <a:t> </a:t>
            </a:r>
            <a:r>
              <a:rPr lang="en-US" sz="2400" dirty="0" err="1" smtClean="0"/>
              <a:t>hiện</a:t>
            </a:r>
            <a:endParaRPr lang="vi-VN" sz="2400" dirty="0"/>
          </a:p>
        </p:txBody>
      </p:sp>
    </p:spTree>
    <p:extLst>
      <p:ext uri="{BB962C8B-B14F-4D97-AF65-F5344CB8AC3E}">
        <p14:creationId xmlns="" xmlns:p14="http://schemas.microsoft.com/office/powerpoint/2010/main" val="3525182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_text"/>
          <p:cNvSpPr txBox="1">
            <a:spLocks/>
          </p:cNvSpPr>
          <p:nvPr/>
        </p:nvSpPr>
        <p:spPr bwMode="gray">
          <a:xfrm>
            <a:off x="987425" y="1716088"/>
            <a:ext cx="4664075" cy="1641475"/>
          </a:xfrm>
          <a:prstGeom prst="rect">
            <a:avLst/>
          </a:prstGeom>
        </p:spPr>
        <p:txBody>
          <a:bodyPr lIns="0" tIns="0" rIns="0" bIns="0" anchor="ctr"/>
          <a:lstStyle/>
          <a:p>
            <a:pPr eaLnBrk="1" fontAlgn="auto" hangingPunct="1">
              <a:lnSpc>
                <a:spcPct val="95000"/>
              </a:lnSpc>
              <a:spcBef>
                <a:spcPts val="0"/>
              </a:spcBef>
              <a:spcAft>
                <a:spcPts val="800"/>
              </a:spcAft>
              <a:defRPr/>
            </a:pPr>
            <a:endParaRPr lang="en-US" i="1" noProof="1">
              <a:solidFill>
                <a:prstClr val="black"/>
              </a:solidFill>
              <a:latin typeface="Times New Roman" pitchFamily="18" charset="0"/>
              <a:ea typeface="+mn-ea"/>
              <a:cs typeface="Times New Roman" pitchFamily="18" charset="0"/>
            </a:endParaRPr>
          </a:p>
        </p:txBody>
      </p:sp>
      <p:cxnSp>
        <p:nvCxnSpPr>
          <p:cNvPr id="19" name="Straight Connector 6"/>
          <p:cNvCxnSpPr/>
          <p:nvPr/>
        </p:nvCxnSpPr>
        <p:spPr>
          <a:xfrm>
            <a:off x="654050" y="908720"/>
            <a:ext cx="4427538" cy="0"/>
          </a:xfrm>
          <a:prstGeom prst="line">
            <a:avLst/>
          </a:prstGeom>
          <a:noFill/>
          <a:ln w="28575" cap="flat" cmpd="sng" algn="ctr">
            <a:solidFill>
              <a:schemeClr val="tx1">
                <a:lumMod val="50000"/>
                <a:lumOff val="50000"/>
              </a:schemeClr>
            </a:solidFill>
            <a:prstDash val="sysDot"/>
          </a:ln>
          <a:effectLst/>
        </p:spPr>
      </p:cxnSp>
      <p:cxnSp>
        <p:nvCxnSpPr>
          <p:cNvPr id="20" name="Straight Connector 7"/>
          <p:cNvCxnSpPr/>
          <p:nvPr/>
        </p:nvCxnSpPr>
        <p:spPr>
          <a:xfrm>
            <a:off x="654050" y="1388969"/>
            <a:ext cx="0" cy="1547812"/>
          </a:xfrm>
          <a:prstGeom prst="line">
            <a:avLst/>
          </a:prstGeom>
          <a:noFill/>
          <a:ln w="28575" cap="flat" cmpd="sng" algn="ctr">
            <a:solidFill>
              <a:schemeClr val="tx1">
                <a:lumMod val="50000"/>
                <a:lumOff val="50000"/>
              </a:schemeClr>
            </a:solidFill>
            <a:prstDash val="sysDot"/>
          </a:ln>
          <a:effectLst/>
        </p:spPr>
      </p:cxnSp>
      <p:sp>
        <p:nvSpPr>
          <p:cNvPr id="75783" name="Rectangle 1"/>
          <p:cNvSpPr>
            <a:spLocks noChangeArrowheads="1"/>
          </p:cNvSpPr>
          <p:nvPr/>
        </p:nvSpPr>
        <p:spPr bwMode="auto">
          <a:xfrm>
            <a:off x="820738" y="1265238"/>
            <a:ext cx="76898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endParaRPr lang="vi-VN" sz="2400"/>
          </a:p>
        </p:txBody>
      </p:sp>
      <p:sp>
        <p:nvSpPr>
          <p:cNvPr id="4" name="Rectangle 3"/>
          <p:cNvSpPr/>
          <p:nvPr/>
        </p:nvSpPr>
        <p:spPr>
          <a:xfrm>
            <a:off x="755576" y="1095405"/>
            <a:ext cx="7755012" cy="3785652"/>
          </a:xfrm>
          <a:prstGeom prst="rect">
            <a:avLst/>
          </a:prstGeom>
        </p:spPr>
        <p:txBody>
          <a:bodyPr wrap="square">
            <a:spAutoFit/>
          </a:bodyPr>
          <a:lstStyle/>
          <a:p>
            <a:pPr algn="just"/>
            <a:r>
              <a:rPr lang="vi-VN" sz="2400" dirty="0" smtClean="0"/>
              <a:t>- </a:t>
            </a:r>
            <a:r>
              <a:rPr lang="vi-VN" sz="2400" dirty="0"/>
              <a:t>Các hoạt động giáo dục đã được thực hiện như kế hoạch đề ra (số lượng các hoạt động, thời gian, địa điểm tổ chức hoạt động)?</a:t>
            </a:r>
            <a:endParaRPr lang="en-US" sz="2400" dirty="0"/>
          </a:p>
          <a:p>
            <a:pPr algn="just"/>
            <a:r>
              <a:rPr lang="vi-VN" sz="2400" dirty="0"/>
              <a:t>- </a:t>
            </a:r>
            <a:r>
              <a:rPr lang="en-US" sz="2400" dirty="0" err="1" smtClean="0"/>
              <a:t>Tính</a:t>
            </a:r>
            <a:r>
              <a:rPr lang="en-US" sz="2400" dirty="0" smtClean="0"/>
              <a:t> </a:t>
            </a:r>
            <a:r>
              <a:rPr lang="vi-VN" sz="2400" dirty="0" smtClean="0"/>
              <a:t>tích </a:t>
            </a:r>
            <a:r>
              <a:rPr lang="vi-VN" sz="2400" dirty="0"/>
              <a:t>cực tham gia vào các hoạt </a:t>
            </a:r>
            <a:r>
              <a:rPr lang="vi-VN" sz="2400" dirty="0" smtClean="0"/>
              <a:t>động</a:t>
            </a:r>
            <a:r>
              <a:rPr lang="en-US" sz="2400" dirty="0"/>
              <a:t> </a:t>
            </a:r>
            <a:r>
              <a:rPr lang="en-US" sz="2400" dirty="0" err="1" smtClean="0"/>
              <a:t>của</a:t>
            </a:r>
            <a:r>
              <a:rPr lang="en-US" sz="2400" dirty="0" smtClean="0"/>
              <a:t> </a:t>
            </a:r>
            <a:r>
              <a:rPr lang="en-US" sz="2400" dirty="0" err="1" smtClean="0"/>
              <a:t>cộng</a:t>
            </a:r>
            <a:r>
              <a:rPr lang="en-US" sz="2400" dirty="0" smtClean="0"/>
              <a:t> </a:t>
            </a:r>
            <a:r>
              <a:rPr lang="vi-VN" sz="2400" dirty="0" smtClean="0"/>
              <a:t>đồ</a:t>
            </a:r>
            <a:r>
              <a:rPr lang="en-US" sz="2400" dirty="0" err="1" smtClean="0"/>
              <a:t>ng</a:t>
            </a:r>
            <a:r>
              <a:rPr lang="en-US" sz="2400" dirty="0" smtClean="0"/>
              <a:t>. </a:t>
            </a:r>
            <a:r>
              <a:rPr lang="vi-VN" sz="2400" dirty="0" smtClean="0"/>
              <a:t>Có </a:t>
            </a:r>
            <a:r>
              <a:rPr lang="vi-VN" sz="2400" dirty="0"/>
              <a:t>làm đúng nhiệm vụ phân công không?</a:t>
            </a:r>
            <a:endParaRPr lang="en-US" sz="2400" dirty="0"/>
          </a:p>
          <a:p>
            <a:pPr algn="just"/>
            <a:r>
              <a:rPr lang="vi-VN" sz="2400" dirty="0"/>
              <a:t>- </a:t>
            </a:r>
            <a:r>
              <a:rPr lang="vi-VN" sz="2400" dirty="0" smtClean="0"/>
              <a:t>Thời gian </a:t>
            </a:r>
            <a:r>
              <a:rPr lang="vi-VN" sz="2400" dirty="0"/>
              <a:t>tổ chức hoạt động </a:t>
            </a:r>
            <a:r>
              <a:rPr lang="en-US" sz="2400" dirty="0" err="1" smtClean="0"/>
              <a:t>phù</a:t>
            </a:r>
            <a:r>
              <a:rPr lang="en-US" sz="2400" dirty="0" smtClean="0"/>
              <a:t>  h</a:t>
            </a:r>
            <a:r>
              <a:rPr lang="vi-VN" sz="2400" dirty="0" smtClean="0"/>
              <a:t>ợ</a:t>
            </a:r>
            <a:r>
              <a:rPr lang="en-US" sz="2400" dirty="0" smtClean="0"/>
              <a:t>p </a:t>
            </a:r>
            <a:r>
              <a:rPr lang="vi-VN" sz="2400" dirty="0" smtClean="0"/>
              <a:t>không</a:t>
            </a:r>
            <a:r>
              <a:rPr lang="vi-VN" sz="2400" dirty="0"/>
              <a:t>?</a:t>
            </a:r>
            <a:endParaRPr lang="en-US" sz="2400" dirty="0"/>
          </a:p>
          <a:p>
            <a:pPr algn="just"/>
            <a:r>
              <a:rPr lang="vi-VN" sz="2400" dirty="0"/>
              <a:t>- Nội dung nào chưa được thực hiện trong kế hoạch?</a:t>
            </a:r>
            <a:endParaRPr lang="en-US" sz="2400" dirty="0"/>
          </a:p>
          <a:p>
            <a:pPr algn="just"/>
            <a:r>
              <a:rPr lang="vi-VN" sz="2400" dirty="0"/>
              <a:t>- </a:t>
            </a:r>
            <a:r>
              <a:rPr lang="vi-VN" sz="2400" dirty="0" smtClean="0"/>
              <a:t>Khó khăn </a:t>
            </a:r>
            <a:r>
              <a:rPr lang="vi-VN" sz="2400" dirty="0"/>
              <a:t>hoặc vấn đề gì nảy sinh trong quá trình tổ chức hoạt động không?</a:t>
            </a:r>
            <a:endParaRPr lang="en-US" sz="2400" dirty="0"/>
          </a:p>
          <a:p>
            <a:pPr marL="342900" indent="-342900">
              <a:buFontTx/>
              <a:buChar char="-"/>
            </a:pPr>
            <a:endParaRPr lang="en-US" sz="2400" dirty="0"/>
          </a:p>
        </p:txBody>
      </p:sp>
      <p:sp>
        <p:nvSpPr>
          <p:cNvPr id="2" name="Rectangle 1"/>
          <p:cNvSpPr/>
          <p:nvPr/>
        </p:nvSpPr>
        <p:spPr>
          <a:xfrm>
            <a:off x="646875" y="404664"/>
            <a:ext cx="6264857" cy="461665"/>
          </a:xfrm>
          <a:prstGeom prst="rect">
            <a:avLst/>
          </a:prstGeom>
        </p:spPr>
        <p:txBody>
          <a:bodyPr wrap="none">
            <a:spAutoFit/>
          </a:bodyPr>
          <a:lstStyle/>
          <a:p>
            <a:r>
              <a:rPr lang="vi-VN" sz="2400" b="1" dirty="0"/>
              <a:t>* Các chỉ tiêu đánh giá quá trình tổ chức :</a:t>
            </a:r>
          </a:p>
        </p:txBody>
      </p:sp>
    </p:spTree>
    <p:extLst>
      <p:ext uri="{BB962C8B-B14F-4D97-AF65-F5344CB8AC3E}">
        <p14:creationId xmlns="" xmlns:p14="http://schemas.microsoft.com/office/powerpoint/2010/main" val="2947137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_text"/>
          <p:cNvSpPr txBox="1">
            <a:spLocks/>
          </p:cNvSpPr>
          <p:nvPr/>
        </p:nvSpPr>
        <p:spPr bwMode="gray">
          <a:xfrm>
            <a:off x="987425" y="1716088"/>
            <a:ext cx="4664075" cy="1641475"/>
          </a:xfrm>
          <a:prstGeom prst="rect">
            <a:avLst/>
          </a:prstGeom>
        </p:spPr>
        <p:txBody>
          <a:bodyPr lIns="0" tIns="0" rIns="0" bIns="0" anchor="ctr"/>
          <a:lstStyle/>
          <a:p>
            <a:pPr eaLnBrk="1" fontAlgn="auto" hangingPunct="1">
              <a:lnSpc>
                <a:spcPct val="95000"/>
              </a:lnSpc>
              <a:spcBef>
                <a:spcPts val="0"/>
              </a:spcBef>
              <a:spcAft>
                <a:spcPts val="800"/>
              </a:spcAft>
              <a:defRPr/>
            </a:pPr>
            <a:endParaRPr lang="en-US" i="1" noProof="1">
              <a:solidFill>
                <a:prstClr val="black"/>
              </a:solidFill>
              <a:latin typeface="Times New Roman" pitchFamily="18" charset="0"/>
              <a:ea typeface="+mn-ea"/>
              <a:cs typeface="Times New Roman" pitchFamily="18" charset="0"/>
            </a:endParaRPr>
          </a:p>
        </p:txBody>
      </p:sp>
      <p:cxnSp>
        <p:nvCxnSpPr>
          <p:cNvPr id="19" name="Straight Connector 6"/>
          <p:cNvCxnSpPr/>
          <p:nvPr/>
        </p:nvCxnSpPr>
        <p:spPr>
          <a:xfrm>
            <a:off x="654050" y="908720"/>
            <a:ext cx="4427538" cy="0"/>
          </a:xfrm>
          <a:prstGeom prst="line">
            <a:avLst/>
          </a:prstGeom>
          <a:noFill/>
          <a:ln w="28575" cap="flat" cmpd="sng" algn="ctr">
            <a:solidFill>
              <a:schemeClr val="tx1">
                <a:lumMod val="50000"/>
                <a:lumOff val="50000"/>
              </a:schemeClr>
            </a:solidFill>
            <a:prstDash val="sysDot"/>
          </a:ln>
          <a:effectLst/>
        </p:spPr>
      </p:cxnSp>
      <p:cxnSp>
        <p:nvCxnSpPr>
          <p:cNvPr id="20" name="Straight Connector 7"/>
          <p:cNvCxnSpPr/>
          <p:nvPr/>
        </p:nvCxnSpPr>
        <p:spPr>
          <a:xfrm>
            <a:off x="654050" y="1388969"/>
            <a:ext cx="0" cy="1547812"/>
          </a:xfrm>
          <a:prstGeom prst="line">
            <a:avLst/>
          </a:prstGeom>
          <a:noFill/>
          <a:ln w="28575" cap="flat" cmpd="sng" algn="ctr">
            <a:solidFill>
              <a:schemeClr val="tx1">
                <a:lumMod val="50000"/>
                <a:lumOff val="50000"/>
              </a:schemeClr>
            </a:solidFill>
            <a:prstDash val="sysDot"/>
          </a:ln>
          <a:effectLst/>
        </p:spPr>
      </p:cxnSp>
      <p:sp>
        <p:nvSpPr>
          <p:cNvPr id="75783" name="Rectangle 1"/>
          <p:cNvSpPr>
            <a:spLocks noChangeArrowheads="1"/>
          </p:cNvSpPr>
          <p:nvPr/>
        </p:nvSpPr>
        <p:spPr bwMode="auto">
          <a:xfrm>
            <a:off x="820738" y="1265238"/>
            <a:ext cx="76898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endParaRPr lang="vi-VN" sz="2400"/>
          </a:p>
        </p:txBody>
      </p:sp>
      <p:sp>
        <p:nvSpPr>
          <p:cNvPr id="4" name="Rectangle 3"/>
          <p:cNvSpPr/>
          <p:nvPr/>
        </p:nvSpPr>
        <p:spPr>
          <a:xfrm>
            <a:off x="755576" y="1095405"/>
            <a:ext cx="7755012" cy="2677656"/>
          </a:xfrm>
          <a:prstGeom prst="rect">
            <a:avLst/>
          </a:prstGeom>
        </p:spPr>
        <p:txBody>
          <a:bodyPr wrap="square">
            <a:spAutoFit/>
          </a:bodyPr>
          <a:lstStyle/>
          <a:p>
            <a:pPr algn="just"/>
            <a:r>
              <a:rPr lang="vi-VN" sz="2400" dirty="0" smtClean="0"/>
              <a:t>Tổ chức </a:t>
            </a:r>
            <a:r>
              <a:rPr lang="vi-VN" sz="2400" dirty="0"/>
              <a:t>cho các tổ chuyên môn khối, lớp, giáo viên và cộng đồng trao đổi, thảo luận và rút kinh </a:t>
            </a:r>
            <a:r>
              <a:rPr lang="vi-VN" sz="2400" dirty="0" smtClean="0"/>
              <a:t>nghiệm</a:t>
            </a:r>
            <a:r>
              <a:rPr lang="en-US" sz="2400" dirty="0" smtClean="0"/>
              <a:t>. </a:t>
            </a:r>
          </a:p>
          <a:p>
            <a:pPr algn="just"/>
            <a:r>
              <a:rPr lang="en-US" sz="2400" dirty="0" smtClean="0"/>
              <a:t>- </a:t>
            </a:r>
            <a:r>
              <a:rPr lang="vi-VN" sz="2400" dirty="0" smtClean="0"/>
              <a:t>Các </a:t>
            </a:r>
            <a:r>
              <a:rPr lang="vi-VN" sz="2400" dirty="0"/>
              <a:t>vấn đề tồn tại, yếu kém </a:t>
            </a:r>
            <a:r>
              <a:rPr lang="vi-VN" sz="2400" dirty="0" smtClean="0"/>
              <a:t>và </a:t>
            </a:r>
            <a:r>
              <a:rPr lang="vi-VN" sz="2400" dirty="0"/>
              <a:t>đề ra các biện pháp khắc phục. </a:t>
            </a:r>
            <a:endParaRPr lang="en-US" sz="2400" dirty="0" smtClean="0"/>
          </a:p>
          <a:p>
            <a:pPr marL="342900" indent="-342900" algn="just">
              <a:buFontTx/>
              <a:buChar char="-"/>
            </a:pPr>
            <a:r>
              <a:rPr lang="vi-VN" sz="2400" dirty="0" smtClean="0"/>
              <a:t>Các </a:t>
            </a:r>
            <a:r>
              <a:rPr lang="vi-VN" sz="2400" dirty="0"/>
              <a:t>vấn đề đã được thực hiện tốt, được phát </a:t>
            </a:r>
            <a:r>
              <a:rPr lang="vi-VN" sz="2400" dirty="0" smtClean="0"/>
              <a:t>huy</a:t>
            </a:r>
            <a:r>
              <a:rPr lang="en-US" sz="2400" dirty="0" smtClean="0"/>
              <a:t>.</a:t>
            </a:r>
          </a:p>
          <a:p>
            <a:pPr marL="342900" indent="-342900" algn="just">
              <a:buFontTx/>
              <a:buChar char="-"/>
            </a:pPr>
            <a:r>
              <a:rPr lang="vi-VN" sz="2400" dirty="0" smtClean="0"/>
              <a:t>Nhân rộng</a:t>
            </a:r>
            <a:r>
              <a:rPr lang="vi-VN" sz="2400" dirty="0"/>
              <a:t>, </a:t>
            </a:r>
            <a:r>
              <a:rPr lang="vi-VN" sz="2400" dirty="0" smtClean="0"/>
              <a:t>tuyên </a:t>
            </a:r>
            <a:r>
              <a:rPr lang="vi-VN" sz="2400" dirty="0"/>
              <a:t>dương, khen thưởng kịp thời các cá nhân giáo viên và cá </a:t>
            </a:r>
            <a:r>
              <a:rPr lang="vi-VN" sz="2400" dirty="0" smtClean="0"/>
              <a:t>nhân/tổ </a:t>
            </a:r>
            <a:r>
              <a:rPr lang="vi-VN" sz="2400" dirty="0"/>
              <a:t>chức cộng đồng</a:t>
            </a:r>
            <a:r>
              <a:rPr lang="vi-VN" sz="2400" dirty="0" smtClean="0"/>
              <a:t>.</a:t>
            </a:r>
            <a:endParaRPr lang="en-US" sz="2400" dirty="0"/>
          </a:p>
        </p:txBody>
      </p:sp>
    </p:spTree>
    <p:extLst>
      <p:ext uri="{BB962C8B-B14F-4D97-AF65-F5344CB8AC3E}">
        <p14:creationId xmlns="" xmlns:p14="http://schemas.microsoft.com/office/powerpoint/2010/main" val="9275261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_text"/>
          <p:cNvSpPr txBox="1">
            <a:spLocks/>
          </p:cNvSpPr>
          <p:nvPr/>
        </p:nvSpPr>
        <p:spPr bwMode="gray">
          <a:xfrm>
            <a:off x="987425" y="1716088"/>
            <a:ext cx="4664075" cy="1641475"/>
          </a:xfrm>
          <a:prstGeom prst="rect">
            <a:avLst/>
          </a:prstGeom>
        </p:spPr>
        <p:txBody>
          <a:bodyPr lIns="0" tIns="0" rIns="0" bIns="0" anchor="ctr"/>
          <a:lstStyle/>
          <a:p>
            <a:pPr eaLnBrk="1" fontAlgn="auto" hangingPunct="1">
              <a:lnSpc>
                <a:spcPct val="95000"/>
              </a:lnSpc>
              <a:spcBef>
                <a:spcPts val="0"/>
              </a:spcBef>
              <a:spcAft>
                <a:spcPts val="800"/>
              </a:spcAft>
              <a:defRPr/>
            </a:pPr>
            <a:endParaRPr lang="en-US" i="1" noProof="1">
              <a:solidFill>
                <a:prstClr val="black"/>
              </a:solidFill>
              <a:latin typeface="Times New Roman" pitchFamily="18" charset="0"/>
              <a:ea typeface="+mn-ea"/>
              <a:cs typeface="Times New Roman" pitchFamily="18" charset="0"/>
            </a:endParaRPr>
          </a:p>
        </p:txBody>
      </p:sp>
      <p:cxnSp>
        <p:nvCxnSpPr>
          <p:cNvPr id="19" name="Straight Connector 6"/>
          <p:cNvCxnSpPr/>
          <p:nvPr/>
        </p:nvCxnSpPr>
        <p:spPr>
          <a:xfrm>
            <a:off x="666750" y="1176338"/>
            <a:ext cx="4427538" cy="0"/>
          </a:xfrm>
          <a:prstGeom prst="line">
            <a:avLst/>
          </a:prstGeom>
          <a:noFill/>
          <a:ln w="28575" cap="flat" cmpd="sng" algn="ctr">
            <a:solidFill>
              <a:schemeClr val="tx1">
                <a:lumMod val="50000"/>
                <a:lumOff val="50000"/>
              </a:schemeClr>
            </a:solidFill>
            <a:prstDash val="sysDot"/>
          </a:ln>
          <a:effectLst/>
        </p:spPr>
      </p:cxnSp>
      <p:cxnSp>
        <p:nvCxnSpPr>
          <p:cNvPr id="20" name="Straight Connector 7"/>
          <p:cNvCxnSpPr/>
          <p:nvPr/>
        </p:nvCxnSpPr>
        <p:spPr>
          <a:xfrm>
            <a:off x="654050" y="1176338"/>
            <a:ext cx="0" cy="1547812"/>
          </a:xfrm>
          <a:prstGeom prst="line">
            <a:avLst/>
          </a:prstGeom>
          <a:noFill/>
          <a:ln w="28575" cap="flat" cmpd="sng" algn="ctr">
            <a:solidFill>
              <a:schemeClr val="tx1">
                <a:lumMod val="50000"/>
                <a:lumOff val="50000"/>
              </a:schemeClr>
            </a:solidFill>
            <a:prstDash val="sysDot"/>
          </a:ln>
          <a:effectLst/>
        </p:spPr>
      </p:cxnSp>
      <p:sp>
        <p:nvSpPr>
          <p:cNvPr id="74757" name="Rectangle 2"/>
          <p:cNvSpPr>
            <a:spLocks noChangeArrowheads="1"/>
          </p:cNvSpPr>
          <p:nvPr/>
        </p:nvSpPr>
        <p:spPr bwMode="auto">
          <a:xfrm>
            <a:off x="806450" y="1265238"/>
            <a:ext cx="746601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vi-VN" sz="2400"/>
          </a:p>
        </p:txBody>
      </p:sp>
      <p:sp>
        <p:nvSpPr>
          <p:cNvPr id="74758" name="Rectangle 2"/>
          <p:cNvSpPr>
            <a:spLocks noChangeArrowheads="1"/>
          </p:cNvSpPr>
          <p:nvPr/>
        </p:nvSpPr>
        <p:spPr bwMode="auto">
          <a:xfrm>
            <a:off x="611188" y="188913"/>
            <a:ext cx="7897812"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400" i="1" dirty="0" smtClean="0"/>
              <a:t>2.5</a:t>
            </a:r>
            <a:r>
              <a:rPr lang="vi-VN" sz="2400" i="1" dirty="0"/>
              <a:t>.2.</a:t>
            </a:r>
            <a:r>
              <a:rPr lang="en-US" sz="2400" i="1" dirty="0"/>
              <a:t> </a:t>
            </a:r>
            <a:r>
              <a:rPr lang="en-US" sz="2400" i="1" dirty="0" err="1"/>
              <a:t>Hình</a:t>
            </a:r>
            <a:r>
              <a:rPr lang="en-US" sz="2400" i="1" dirty="0"/>
              <a:t> </a:t>
            </a:r>
            <a:r>
              <a:rPr lang="en-US" sz="2400" i="1" dirty="0" err="1"/>
              <a:t>thức</a:t>
            </a:r>
            <a:r>
              <a:rPr lang="en-US" sz="2400" i="1" dirty="0"/>
              <a:t> </a:t>
            </a:r>
            <a:r>
              <a:rPr lang="en-US" sz="2400" i="1" dirty="0" err="1"/>
              <a:t>tổ</a:t>
            </a:r>
            <a:r>
              <a:rPr lang="en-US" sz="2400" i="1" dirty="0"/>
              <a:t> </a:t>
            </a:r>
            <a:r>
              <a:rPr lang="en-US" sz="2400" i="1" dirty="0" err="1"/>
              <a:t>chức</a:t>
            </a:r>
            <a:r>
              <a:rPr lang="en-US" sz="2400" i="1" dirty="0"/>
              <a:t> </a:t>
            </a:r>
            <a:r>
              <a:rPr lang="en-US" sz="2400" i="1" dirty="0" err="1"/>
              <a:t>giáo</a:t>
            </a:r>
            <a:r>
              <a:rPr lang="en-US" sz="2400" i="1" dirty="0"/>
              <a:t> </a:t>
            </a:r>
            <a:r>
              <a:rPr lang="en-US" sz="2400" i="1" dirty="0" err="1"/>
              <a:t>dục</a:t>
            </a:r>
            <a:r>
              <a:rPr lang="en-US" sz="2400" i="1" dirty="0"/>
              <a:t> </a:t>
            </a:r>
            <a:r>
              <a:rPr lang="en-US" sz="2400" i="1" dirty="0" err="1"/>
              <a:t>cho</a:t>
            </a:r>
            <a:r>
              <a:rPr lang="en-US" sz="2400" i="1" dirty="0"/>
              <a:t> </a:t>
            </a:r>
            <a:r>
              <a:rPr lang="en-US" sz="2400" i="1" dirty="0" err="1"/>
              <a:t>trẻ</a:t>
            </a:r>
            <a:r>
              <a:rPr lang="en-US" sz="2400" i="1" dirty="0"/>
              <a:t> </a:t>
            </a:r>
            <a:r>
              <a:rPr lang="en-US" sz="2400" i="1" dirty="0" err="1"/>
              <a:t>mầm</a:t>
            </a:r>
            <a:r>
              <a:rPr lang="en-US" sz="2400" i="1" dirty="0"/>
              <a:t> non </a:t>
            </a:r>
            <a:r>
              <a:rPr lang="en-US" sz="2400" i="1" dirty="0" err="1"/>
              <a:t>dựa</a:t>
            </a:r>
            <a:r>
              <a:rPr lang="en-US" sz="2400" i="1" dirty="0"/>
              <a:t> </a:t>
            </a:r>
            <a:r>
              <a:rPr lang="en-US" sz="2400" i="1" dirty="0" err="1"/>
              <a:t>vào</a:t>
            </a:r>
            <a:r>
              <a:rPr lang="en-US" sz="2400" i="1" dirty="0"/>
              <a:t> </a:t>
            </a:r>
            <a:r>
              <a:rPr lang="en-US" sz="2400" i="1" dirty="0" err="1"/>
              <a:t>cộng</a:t>
            </a:r>
            <a:r>
              <a:rPr lang="en-US" sz="2400" i="1" dirty="0"/>
              <a:t> </a:t>
            </a:r>
            <a:r>
              <a:rPr lang="en-US" sz="2400" i="1" dirty="0" err="1"/>
              <a:t>đồng</a:t>
            </a:r>
            <a:endParaRPr lang="en-US" sz="2400" dirty="0"/>
          </a:p>
        </p:txBody>
      </p:sp>
      <p:sp>
        <p:nvSpPr>
          <p:cNvPr id="74759" name="Rectangle 1"/>
          <p:cNvSpPr>
            <a:spLocks noChangeArrowheads="1"/>
          </p:cNvSpPr>
          <p:nvPr/>
        </p:nvSpPr>
        <p:spPr bwMode="auto">
          <a:xfrm>
            <a:off x="819150" y="1531289"/>
            <a:ext cx="768985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vi-VN" sz="2400" dirty="0"/>
              <a:t>-</a:t>
            </a:r>
            <a:r>
              <a:rPr lang="en-US" sz="2400" dirty="0"/>
              <a:t> </a:t>
            </a:r>
            <a:r>
              <a:rPr lang="vi-VN" sz="2400" dirty="0"/>
              <a:t>Theo mục đích và nội dung giáo </a:t>
            </a:r>
            <a:r>
              <a:rPr lang="vi-VN" sz="2400" dirty="0" smtClean="0"/>
              <a:t>dục</a:t>
            </a:r>
            <a:r>
              <a:rPr lang="en-US" sz="2400" dirty="0" smtClean="0"/>
              <a:t>.</a:t>
            </a:r>
            <a:endParaRPr lang="vi-VN" sz="2400" dirty="0"/>
          </a:p>
          <a:p>
            <a:pPr algn="just"/>
            <a:r>
              <a:rPr lang="vi-VN" sz="2400" dirty="0" smtClean="0"/>
              <a:t>-</a:t>
            </a:r>
            <a:r>
              <a:rPr lang="en-US" sz="2400" dirty="0" smtClean="0"/>
              <a:t> </a:t>
            </a:r>
            <a:r>
              <a:rPr lang="vi-VN" sz="2400" dirty="0"/>
              <a:t>Theo đối tượng giáo </a:t>
            </a:r>
            <a:r>
              <a:rPr lang="vi-VN" sz="2400" dirty="0" smtClean="0"/>
              <a:t>dục</a:t>
            </a:r>
            <a:r>
              <a:rPr lang="en-US" sz="2400" dirty="0" smtClean="0"/>
              <a:t>.</a:t>
            </a:r>
            <a:endParaRPr lang="vi-VN" sz="2400" dirty="0"/>
          </a:p>
          <a:p>
            <a:pPr algn="just"/>
            <a:r>
              <a:rPr lang="vi-VN" sz="2400" dirty="0"/>
              <a:t>- Theo môi trường tổ chức hoạt động giáo </a:t>
            </a:r>
            <a:r>
              <a:rPr lang="vi-VN" sz="2400" dirty="0" smtClean="0"/>
              <a:t>dục.</a:t>
            </a:r>
            <a:endParaRPr lang="vi-VN" sz="24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758"/>
                                        </p:tgtEl>
                                        <p:attrNameLst>
                                          <p:attrName>style.visibility</p:attrName>
                                        </p:attrNameLst>
                                      </p:cBhvr>
                                      <p:to>
                                        <p:strVal val="visible"/>
                                      </p:to>
                                    </p:set>
                                    <p:animEffect transition="in" filter="fade">
                                      <p:cBhvr>
                                        <p:cTn id="7" dur="500"/>
                                        <p:tgtEl>
                                          <p:spTgt spid="7475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4759"/>
                                        </p:tgtEl>
                                        <p:attrNameLst>
                                          <p:attrName>style.visibility</p:attrName>
                                        </p:attrNameLst>
                                      </p:cBhvr>
                                      <p:to>
                                        <p:strVal val="visible"/>
                                      </p:to>
                                    </p:set>
                                    <p:anim calcmode="lin" valueType="num">
                                      <p:cBhvr additive="base">
                                        <p:cTn id="12" dur="500" fill="hold"/>
                                        <p:tgtEl>
                                          <p:spTgt spid="74759"/>
                                        </p:tgtEl>
                                        <p:attrNameLst>
                                          <p:attrName>ppt_x</p:attrName>
                                        </p:attrNameLst>
                                      </p:cBhvr>
                                      <p:tavLst>
                                        <p:tav tm="0">
                                          <p:val>
                                            <p:strVal val="#ppt_x"/>
                                          </p:val>
                                        </p:tav>
                                        <p:tav tm="100000">
                                          <p:val>
                                            <p:strVal val="#ppt_x"/>
                                          </p:val>
                                        </p:tav>
                                      </p:tavLst>
                                    </p:anim>
                                    <p:anim calcmode="lin" valueType="num">
                                      <p:cBhvr additive="base">
                                        <p:cTn id="13" dur="500" fill="hold"/>
                                        <p:tgtEl>
                                          <p:spTgt spid="747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p:bldP spid="7475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MỘT SỐ HÌNH ẢNH TỔ CHỨC HOẠT ĐỘNG GIÁO DỤC DỰA VÀO CỘNG </a:t>
            </a:r>
            <a:r>
              <a:rPr lang="en-US" sz="3000" dirty="0" smtClean="0"/>
              <a:t>ĐỒNG</a:t>
            </a:r>
            <a:endParaRPr lang="en-US" sz="3000" dirty="0"/>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115616" y="1417638"/>
            <a:ext cx="7056784" cy="4525963"/>
          </a:xfrm>
        </p:spPr>
      </p:pic>
      <p:sp>
        <p:nvSpPr>
          <p:cNvPr id="7" name="TextBox 6"/>
          <p:cNvSpPr txBox="1"/>
          <p:nvPr/>
        </p:nvSpPr>
        <p:spPr>
          <a:xfrm>
            <a:off x="1119560" y="5943601"/>
            <a:ext cx="7056784" cy="369332"/>
          </a:xfrm>
          <a:prstGeom prst="rect">
            <a:avLst/>
          </a:prstGeom>
          <a:noFill/>
        </p:spPr>
        <p:txBody>
          <a:bodyPr wrap="square" rtlCol="0">
            <a:spAutoFit/>
          </a:bodyPr>
          <a:lstStyle/>
          <a:p>
            <a:r>
              <a:rPr lang="en-US" dirty="0" err="1" smtClean="0"/>
              <a:t>Nhà</a:t>
            </a:r>
            <a:r>
              <a:rPr lang="en-US" dirty="0" smtClean="0"/>
              <a:t> </a:t>
            </a:r>
            <a:r>
              <a:rPr lang="en-US" dirty="0" err="1" smtClean="0"/>
              <a:t>tr</a:t>
            </a:r>
            <a:r>
              <a:rPr lang="vi-VN" dirty="0" smtClean="0"/>
              <a:t>ườ</a:t>
            </a:r>
            <a:r>
              <a:rPr lang="en-US" dirty="0" err="1" smtClean="0"/>
              <a:t>ng</a:t>
            </a:r>
            <a:r>
              <a:rPr lang="en-US" dirty="0"/>
              <a:t> </a:t>
            </a:r>
            <a:r>
              <a:rPr lang="en-US" dirty="0" err="1" smtClean="0"/>
              <a:t>tổ</a:t>
            </a:r>
            <a:r>
              <a:rPr lang="en-US" dirty="0"/>
              <a:t> </a:t>
            </a:r>
            <a:r>
              <a:rPr lang="en-US" dirty="0" err="1" smtClean="0"/>
              <a:t>chức</a:t>
            </a:r>
            <a:r>
              <a:rPr lang="en-US" dirty="0" smtClean="0"/>
              <a:t> </a:t>
            </a:r>
            <a:r>
              <a:rPr lang="en-US" dirty="0" err="1" smtClean="0"/>
              <a:t>cho</a:t>
            </a:r>
            <a:r>
              <a:rPr lang="en-US" dirty="0" smtClean="0"/>
              <a:t> Ba </a:t>
            </a:r>
            <a:r>
              <a:rPr lang="en-US" dirty="0" err="1" smtClean="0"/>
              <a:t>mẹ</a:t>
            </a:r>
            <a:r>
              <a:rPr lang="en-US" dirty="0"/>
              <a:t> </a:t>
            </a:r>
            <a:r>
              <a:rPr lang="en-US" dirty="0" err="1" smtClean="0"/>
              <a:t>trẻ</a:t>
            </a:r>
            <a:r>
              <a:rPr lang="en-US" dirty="0" smtClean="0"/>
              <a:t> </a:t>
            </a:r>
            <a:r>
              <a:rPr lang="en-US" dirty="0" err="1" smtClean="0"/>
              <a:t>cùng</a:t>
            </a:r>
            <a:r>
              <a:rPr lang="en-US" dirty="0" smtClean="0"/>
              <a:t> </a:t>
            </a:r>
            <a:r>
              <a:rPr lang="en-US" dirty="0" err="1" smtClean="0"/>
              <a:t>làm</a:t>
            </a:r>
            <a:r>
              <a:rPr lang="en-US" dirty="0"/>
              <a:t> </a:t>
            </a:r>
            <a:r>
              <a:rPr lang="en-US" dirty="0" err="1" smtClean="0"/>
              <a:t>bánh</a:t>
            </a:r>
            <a:r>
              <a:rPr lang="en-US" dirty="0" smtClean="0"/>
              <a:t> </a:t>
            </a:r>
            <a:r>
              <a:rPr lang="en-US" dirty="0" err="1" smtClean="0"/>
              <a:t>khoai</a:t>
            </a:r>
            <a:r>
              <a:rPr lang="en-US" dirty="0"/>
              <a:t> </a:t>
            </a:r>
            <a:r>
              <a:rPr lang="en-US" dirty="0" err="1" smtClean="0"/>
              <a:t>mì</a:t>
            </a:r>
            <a:r>
              <a:rPr lang="en-US" dirty="0" smtClean="0"/>
              <a:t> n</a:t>
            </a:r>
            <a:r>
              <a:rPr lang="vi-VN" dirty="0" smtClean="0"/>
              <a:t>ướ</a:t>
            </a:r>
            <a:r>
              <a:rPr lang="en-US" dirty="0" err="1" smtClean="0"/>
              <a:t>ng</a:t>
            </a:r>
            <a:endParaRPr lang="en-US" dirty="0"/>
          </a:p>
        </p:txBody>
      </p:sp>
    </p:spTree>
    <p:extLst>
      <p:ext uri="{BB962C8B-B14F-4D97-AF65-F5344CB8AC3E}">
        <p14:creationId xmlns="" xmlns:p14="http://schemas.microsoft.com/office/powerpoint/2010/main" val="13776162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979473" y="966447"/>
            <a:ext cx="7220992" cy="4813995"/>
          </a:xfrm>
        </p:spPr>
      </p:pic>
      <p:sp>
        <p:nvSpPr>
          <p:cNvPr id="7" name="TextBox 6"/>
          <p:cNvSpPr txBox="1"/>
          <p:nvPr/>
        </p:nvSpPr>
        <p:spPr>
          <a:xfrm>
            <a:off x="1119560" y="5943601"/>
            <a:ext cx="7056784" cy="369332"/>
          </a:xfrm>
          <a:prstGeom prst="rect">
            <a:avLst/>
          </a:prstGeom>
          <a:noFill/>
        </p:spPr>
        <p:txBody>
          <a:bodyPr wrap="square" rtlCol="0">
            <a:spAutoFit/>
          </a:bodyPr>
          <a:lstStyle/>
          <a:p>
            <a:r>
              <a:rPr lang="en-US" dirty="0" err="1" smtClean="0"/>
              <a:t>Cùng</a:t>
            </a:r>
            <a:r>
              <a:rPr lang="en-US" dirty="0" smtClean="0"/>
              <a:t> </a:t>
            </a:r>
            <a:r>
              <a:rPr lang="en-US" dirty="0" err="1" smtClean="0"/>
              <a:t>tham</a:t>
            </a:r>
            <a:r>
              <a:rPr lang="en-US" dirty="0" smtClean="0"/>
              <a:t> </a:t>
            </a:r>
            <a:r>
              <a:rPr lang="en-US" dirty="0" err="1" smtClean="0"/>
              <a:t>gia</a:t>
            </a:r>
            <a:r>
              <a:rPr lang="en-US" dirty="0"/>
              <a:t> </a:t>
            </a:r>
            <a:r>
              <a:rPr lang="en-US" dirty="0" err="1" smtClean="0"/>
              <a:t>các</a:t>
            </a:r>
            <a:r>
              <a:rPr lang="en-US" dirty="0"/>
              <a:t> </a:t>
            </a:r>
            <a:r>
              <a:rPr lang="en-US" dirty="0" err="1" smtClean="0"/>
              <a:t>buổi</a:t>
            </a:r>
            <a:r>
              <a:rPr lang="en-US" dirty="0" smtClean="0"/>
              <a:t> </a:t>
            </a:r>
            <a:r>
              <a:rPr lang="en-US" dirty="0" err="1" smtClean="0"/>
              <a:t>sinh</a:t>
            </a:r>
            <a:r>
              <a:rPr lang="en-US" dirty="0"/>
              <a:t> </a:t>
            </a:r>
            <a:r>
              <a:rPr lang="en-US" dirty="0" err="1" smtClean="0"/>
              <a:t>hoạt</a:t>
            </a:r>
            <a:r>
              <a:rPr lang="en-US" dirty="0"/>
              <a:t> </a:t>
            </a:r>
            <a:r>
              <a:rPr lang="en-US" dirty="0" err="1" smtClean="0"/>
              <a:t>ngoại</a:t>
            </a:r>
            <a:r>
              <a:rPr lang="en-US" dirty="0"/>
              <a:t> </a:t>
            </a:r>
            <a:r>
              <a:rPr lang="en-US" dirty="0" err="1" smtClean="0"/>
              <a:t>khóa</a:t>
            </a:r>
            <a:r>
              <a:rPr lang="en-US" dirty="0"/>
              <a:t> “</a:t>
            </a:r>
            <a:r>
              <a:rPr lang="en-US" dirty="0" err="1" smtClean="0"/>
              <a:t>Hội</a:t>
            </a:r>
            <a:r>
              <a:rPr lang="en-US" dirty="0" smtClean="0"/>
              <a:t> </a:t>
            </a:r>
            <a:r>
              <a:rPr lang="en-US" dirty="0" err="1" smtClean="0"/>
              <a:t>thi</a:t>
            </a:r>
            <a:r>
              <a:rPr lang="en-US" dirty="0"/>
              <a:t> </a:t>
            </a:r>
            <a:r>
              <a:rPr lang="en-US" dirty="0" err="1" smtClean="0"/>
              <a:t>bé</a:t>
            </a:r>
            <a:r>
              <a:rPr lang="en-US" dirty="0" smtClean="0"/>
              <a:t> </a:t>
            </a:r>
            <a:r>
              <a:rPr lang="en-US" dirty="0" err="1" smtClean="0"/>
              <a:t>vui</a:t>
            </a:r>
            <a:r>
              <a:rPr lang="en-US" dirty="0"/>
              <a:t> </a:t>
            </a:r>
            <a:r>
              <a:rPr lang="en-US" dirty="0" err="1" smtClean="0"/>
              <a:t>khỏe</a:t>
            </a:r>
            <a:r>
              <a:rPr lang="en-US" dirty="0" smtClean="0"/>
              <a:t>”</a:t>
            </a:r>
            <a:endParaRPr lang="en-US" dirty="0"/>
          </a:p>
        </p:txBody>
      </p:sp>
    </p:spTree>
    <p:extLst>
      <p:ext uri="{BB962C8B-B14F-4D97-AF65-F5344CB8AC3E}">
        <p14:creationId xmlns="" xmlns:p14="http://schemas.microsoft.com/office/powerpoint/2010/main" val="398758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83032" y="1052736"/>
            <a:ext cx="7929840" cy="4746849"/>
          </a:xfrm>
        </p:spPr>
      </p:pic>
      <p:sp>
        <p:nvSpPr>
          <p:cNvPr id="7" name="TextBox 6"/>
          <p:cNvSpPr txBox="1"/>
          <p:nvPr/>
        </p:nvSpPr>
        <p:spPr>
          <a:xfrm>
            <a:off x="1043608" y="5877272"/>
            <a:ext cx="7056784" cy="369332"/>
          </a:xfrm>
          <a:prstGeom prst="rect">
            <a:avLst/>
          </a:prstGeom>
          <a:noFill/>
        </p:spPr>
        <p:txBody>
          <a:bodyPr wrap="square" rtlCol="0">
            <a:spAutoFit/>
          </a:bodyPr>
          <a:lstStyle/>
          <a:p>
            <a:pPr algn="ctr"/>
            <a:r>
              <a:rPr lang="en-US" dirty="0" err="1" smtClean="0"/>
              <a:t>Cùng</a:t>
            </a:r>
            <a:r>
              <a:rPr lang="en-US" dirty="0"/>
              <a:t> </a:t>
            </a:r>
            <a:r>
              <a:rPr lang="en-US" dirty="0" err="1" smtClean="0"/>
              <a:t>làm</a:t>
            </a:r>
            <a:r>
              <a:rPr lang="en-US" dirty="0" smtClean="0"/>
              <a:t> </a:t>
            </a:r>
            <a:r>
              <a:rPr lang="vi-VN" dirty="0" smtClean="0"/>
              <a:t>đồ</a:t>
            </a:r>
            <a:r>
              <a:rPr lang="en-US" dirty="0"/>
              <a:t> </a:t>
            </a:r>
            <a:r>
              <a:rPr lang="en-US" dirty="0" err="1" smtClean="0"/>
              <a:t>dùng</a:t>
            </a:r>
            <a:r>
              <a:rPr lang="en-US" dirty="0" smtClean="0"/>
              <a:t> </a:t>
            </a:r>
            <a:r>
              <a:rPr lang="vi-VN" dirty="0" smtClean="0"/>
              <a:t>đồ</a:t>
            </a:r>
            <a:r>
              <a:rPr lang="en-US" dirty="0" smtClean="0"/>
              <a:t> </a:t>
            </a:r>
            <a:r>
              <a:rPr lang="en-US" dirty="0" err="1" smtClean="0"/>
              <a:t>ch</a:t>
            </a:r>
            <a:r>
              <a:rPr lang="vi-VN" dirty="0" smtClean="0"/>
              <a:t>ơ</a:t>
            </a:r>
            <a:r>
              <a:rPr lang="en-US" dirty="0" smtClean="0"/>
              <a:t>i </a:t>
            </a:r>
            <a:r>
              <a:rPr lang="en-US" dirty="0" err="1" smtClean="0"/>
              <a:t>cho</a:t>
            </a:r>
            <a:r>
              <a:rPr lang="en-US" dirty="0"/>
              <a:t> </a:t>
            </a:r>
            <a:r>
              <a:rPr lang="en-US" dirty="0" err="1" smtClean="0"/>
              <a:t>các</a:t>
            </a:r>
            <a:r>
              <a:rPr lang="en-US" dirty="0"/>
              <a:t> </a:t>
            </a:r>
            <a:r>
              <a:rPr lang="en-US" dirty="0" err="1" smtClean="0"/>
              <a:t>bé</a:t>
            </a:r>
            <a:r>
              <a:rPr lang="en-US" dirty="0" smtClean="0"/>
              <a:t> </a:t>
            </a:r>
            <a:endParaRPr lang="en-US" dirty="0"/>
          </a:p>
        </p:txBody>
      </p:sp>
    </p:spTree>
    <p:extLst>
      <p:ext uri="{BB962C8B-B14F-4D97-AF65-F5344CB8AC3E}">
        <p14:creationId xmlns="" xmlns:p14="http://schemas.microsoft.com/office/powerpoint/2010/main" val="24699108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712190" y="1124744"/>
            <a:ext cx="7652826" cy="4669979"/>
          </a:xfrm>
        </p:spPr>
      </p:pic>
      <p:sp>
        <p:nvSpPr>
          <p:cNvPr id="7" name="TextBox 6"/>
          <p:cNvSpPr txBox="1"/>
          <p:nvPr/>
        </p:nvSpPr>
        <p:spPr>
          <a:xfrm>
            <a:off x="1119560" y="5943601"/>
            <a:ext cx="7056784" cy="369332"/>
          </a:xfrm>
          <a:prstGeom prst="rect">
            <a:avLst/>
          </a:prstGeom>
          <a:noFill/>
        </p:spPr>
        <p:txBody>
          <a:bodyPr wrap="square" rtlCol="0">
            <a:spAutoFit/>
          </a:bodyPr>
          <a:lstStyle/>
          <a:p>
            <a:pPr algn="ctr"/>
            <a:r>
              <a:rPr lang="en-US" dirty="0" err="1" smtClean="0"/>
              <a:t>Cùng</a:t>
            </a:r>
            <a:r>
              <a:rPr lang="en-US" dirty="0"/>
              <a:t> </a:t>
            </a:r>
            <a:r>
              <a:rPr lang="en-US" dirty="0" err="1" smtClean="0"/>
              <a:t>làm</a:t>
            </a:r>
            <a:r>
              <a:rPr lang="en-US" dirty="0" smtClean="0"/>
              <a:t> </a:t>
            </a:r>
            <a:r>
              <a:rPr lang="vi-VN" dirty="0" smtClean="0"/>
              <a:t>đồ</a:t>
            </a:r>
            <a:r>
              <a:rPr lang="en-US" dirty="0"/>
              <a:t> </a:t>
            </a:r>
            <a:r>
              <a:rPr lang="en-US" dirty="0" err="1" smtClean="0"/>
              <a:t>dùng</a:t>
            </a:r>
            <a:r>
              <a:rPr lang="en-US" dirty="0" smtClean="0"/>
              <a:t> </a:t>
            </a:r>
            <a:r>
              <a:rPr lang="vi-VN" dirty="0" smtClean="0"/>
              <a:t>đồ</a:t>
            </a:r>
            <a:r>
              <a:rPr lang="en-US" dirty="0" smtClean="0"/>
              <a:t> </a:t>
            </a:r>
            <a:r>
              <a:rPr lang="en-US" dirty="0" err="1" smtClean="0"/>
              <a:t>ch</a:t>
            </a:r>
            <a:r>
              <a:rPr lang="vi-VN" dirty="0" smtClean="0"/>
              <a:t>ơ</a:t>
            </a:r>
            <a:r>
              <a:rPr lang="en-US" dirty="0" smtClean="0"/>
              <a:t>i </a:t>
            </a:r>
            <a:r>
              <a:rPr lang="en-US" dirty="0" err="1" smtClean="0"/>
              <a:t>cho</a:t>
            </a:r>
            <a:r>
              <a:rPr lang="en-US" dirty="0"/>
              <a:t> </a:t>
            </a:r>
            <a:r>
              <a:rPr lang="en-US" dirty="0" err="1" smtClean="0"/>
              <a:t>các</a:t>
            </a:r>
            <a:r>
              <a:rPr lang="en-US" dirty="0"/>
              <a:t> </a:t>
            </a:r>
            <a:r>
              <a:rPr lang="en-US" dirty="0" err="1" smtClean="0"/>
              <a:t>bé</a:t>
            </a:r>
            <a:r>
              <a:rPr lang="en-US" dirty="0" smtClean="0"/>
              <a:t> </a:t>
            </a:r>
            <a:endParaRPr lang="en-US" dirty="0"/>
          </a:p>
        </p:txBody>
      </p:sp>
    </p:spTree>
    <p:extLst>
      <p:ext uri="{BB962C8B-B14F-4D97-AF65-F5344CB8AC3E}">
        <p14:creationId xmlns="" xmlns:p14="http://schemas.microsoft.com/office/powerpoint/2010/main" val="18344376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849644" y="1124744"/>
            <a:ext cx="7632847" cy="4680520"/>
          </a:xfrm>
        </p:spPr>
      </p:pic>
      <p:sp>
        <p:nvSpPr>
          <p:cNvPr id="7" name="TextBox 6"/>
          <p:cNvSpPr txBox="1"/>
          <p:nvPr/>
        </p:nvSpPr>
        <p:spPr>
          <a:xfrm>
            <a:off x="1119560" y="5943601"/>
            <a:ext cx="7056784" cy="369332"/>
          </a:xfrm>
          <a:prstGeom prst="rect">
            <a:avLst/>
          </a:prstGeom>
          <a:noFill/>
        </p:spPr>
        <p:txBody>
          <a:bodyPr wrap="square" rtlCol="0">
            <a:spAutoFit/>
          </a:bodyPr>
          <a:lstStyle/>
          <a:p>
            <a:pPr algn="ctr"/>
            <a:r>
              <a:rPr lang="en-US" dirty="0" err="1" smtClean="0"/>
              <a:t>Cùng</a:t>
            </a:r>
            <a:r>
              <a:rPr lang="en-US" dirty="0"/>
              <a:t> </a:t>
            </a:r>
            <a:r>
              <a:rPr lang="en-US" dirty="0" err="1" smtClean="0"/>
              <a:t>làm</a:t>
            </a:r>
            <a:r>
              <a:rPr lang="en-US" dirty="0" smtClean="0"/>
              <a:t> </a:t>
            </a:r>
            <a:r>
              <a:rPr lang="vi-VN" dirty="0" smtClean="0"/>
              <a:t>đồ</a:t>
            </a:r>
            <a:r>
              <a:rPr lang="en-US" dirty="0"/>
              <a:t> </a:t>
            </a:r>
            <a:r>
              <a:rPr lang="en-US" dirty="0" err="1" smtClean="0"/>
              <a:t>dùng</a:t>
            </a:r>
            <a:r>
              <a:rPr lang="en-US" dirty="0" smtClean="0"/>
              <a:t> </a:t>
            </a:r>
            <a:r>
              <a:rPr lang="vi-VN" dirty="0" smtClean="0"/>
              <a:t>đồ</a:t>
            </a:r>
            <a:r>
              <a:rPr lang="en-US" dirty="0" smtClean="0"/>
              <a:t> </a:t>
            </a:r>
            <a:r>
              <a:rPr lang="en-US" dirty="0" err="1" smtClean="0"/>
              <a:t>ch</a:t>
            </a:r>
            <a:r>
              <a:rPr lang="vi-VN" dirty="0" smtClean="0"/>
              <a:t>ơ</a:t>
            </a:r>
            <a:r>
              <a:rPr lang="en-US" dirty="0" smtClean="0"/>
              <a:t>i </a:t>
            </a:r>
            <a:r>
              <a:rPr lang="en-US" dirty="0" err="1" smtClean="0"/>
              <a:t>cho</a:t>
            </a:r>
            <a:r>
              <a:rPr lang="en-US" dirty="0"/>
              <a:t> </a:t>
            </a:r>
            <a:r>
              <a:rPr lang="en-US" dirty="0" err="1" smtClean="0"/>
              <a:t>các</a:t>
            </a:r>
            <a:r>
              <a:rPr lang="en-US" dirty="0"/>
              <a:t> </a:t>
            </a:r>
            <a:r>
              <a:rPr lang="en-US" dirty="0" err="1" smtClean="0"/>
              <a:t>bé</a:t>
            </a:r>
            <a:r>
              <a:rPr lang="en-US" dirty="0" smtClean="0"/>
              <a:t> </a:t>
            </a:r>
            <a:endParaRPr lang="en-US" dirty="0"/>
          </a:p>
        </p:txBody>
      </p:sp>
    </p:spTree>
    <p:extLst>
      <p:ext uri="{BB962C8B-B14F-4D97-AF65-F5344CB8AC3E}">
        <p14:creationId xmlns="" xmlns:p14="http://schemas.microsoft.com/office/powerpoint/2010/main" val="41532795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088263" y="1124744"/>
            <a:ext cx="7058253" cy="4699113"/>
          </a:xfrm>
        </p:spPr>
      </p:pic>
      <p:sp>
        <p:nvSpPr>
          <p:cNvPr id="7" name="TextBox 6"/>
          <p:cNvSpPr txBox="1"/>
          <p:nvPr/>
        </p:nvSpPr>
        <p:spPr>
          <a:xfrm>
            <a:off x="1119560" y="5943601"/>
            <a:ext cx="7056784" cy="369332"/>
          </a:xfrm>
          <a:prstGeom prst="rect">
            <a:avLst/>
          </a:prstGeom>
          <a:noFill/>
        </p:spPr>
        <p:txBody>
          <a:bodyPr wrap="square" rtlCol="0">
            <a:spAutoFit/>
          </a:bodyPr>
          <a:lstStyle/>
          <a:p>
            <a:pPr algn="ctr"/>
            <a:r>
              <a:rPr lang="en-US" dirty="0" err="1" smtClean="0"/>
              <a:t>Cùng</a:t>
            </a:r>
            <a:r>
              <a:rPr lang="en-US" dirty="0"/>
              <a:t> </a:t>
            </a:r>
            <a:r>
              <a:rPr lang="en-US" dirty="0" err="1" smtClean="0"/>
              <a:t>ba</a:t>
            </a:r>
            <a:r>
              <a:rPr lang="en-US" dirty="0"/>
              <a:t> </a:t>
            </a:r>
            <a:r>
              <a:rPr lang="en-US" dirty="0" err="1" smtClean="0"/>
              <a:t>mẹ</a:t>
            </a:r>
            <a:r>
              <a:rPr lang="en-US" dirty="0" smtClean="0"/>
              <a:t> </a:t>
            </a:r>
            <a:r>
              <a:rPr lang="en-US" dirty="0" err="1" smtClean="0"/>
              <a:t>tham</a:t>
            </a:r>
            <a:r>
              <a:rPr lang="en-US" dirty="0" smtClean="0"/>
              <a:t> </a:t>
            </a:r>
            <a:r>
              <a:rPr lang="en-US" dirty="0" err="1" smtClean="0"/>
              <a:t>gia</a:t>
            </a:r>
            <a:r>
              <a:rPr lang="en-US" dirty="0"/>
              <a:t> </a:t>
            </a:r>
            <a:r>
              <a:rPr lang="en-US" dirty="0" err="1" smtClean="0"/>
              <a:t>các</a:t>
            </a:r>
            <a:r>
              <a:rPr lang="en-US" dirty="0"/>
              <a:t> </a:t>
            </a:r>
            <a:r>
              <a:rPr lang="en-US" dirty="0" err="1" smtClean="0"/>
              <a:t>hoạt</a:t>
            </a:r>
            <a:r>
              <a:rPr lang="en-US" dirty="0" smtClean="0"/>
              <a:t> </a:t>
            </a:r>
            <a:r>
              <a:rPr lang="vi-VN" dirty="0" smtClean="0"/>
              <a:t>độ</a:t>
            </a:r>
            <a:r>
              <a:rPr lang="en-US" dirty="0" err="1" smtClean="0"/>
              <a:t>ng</a:t>
            </a:r>
            <a:r>
              <a:rPr lang="en-US" dirty="0"/>
              <a:t> </a:t>
            </a:r>
            <a:r>
              <a:rPr lang="en-US" dirty="0" err="1" smtClean="0"/>
              <a:t>lễ</a:t>
            </a:r>
            <a:r>
              <a:rPr lang="en-US" dirty="0"/>
              <a:t> </a:t>
            </a:r>
            <a:r>
              <a:rPr lang="en-US" dirty="0" err="1" smtClean="0"/>
              <a:t>hội</a:t>
            </a:r>
            <a:r>
              <a:rPr lang="en-US" dirty="0" smtClean="0"/>
              <a:t>, </a:t>
            </a:r>
            <a:r>
              <a:rPr lang="en-US" dirty="0" err="1" smtClean="0"/>
              <a:t>vui</a:t>
            </a:r>
            <a:r>
              <a:rPr lang="en-US" dirty="0" smtClean="0"/>
              <a:t> </a:t>
            </a:r>
            <a:r>
              <a:rPr lang="en-US" dirty="0" err="1" smtClean="0"/>
              <a:t>ch</a:t>
            </a:r>
            <a:r>
              <a:rPr lang="vi-VN" dirty="0" smtClean="0"/>
              <a:t>ơ</a:t>
            </a:r>
            <a:r>
              <a:rPr lang="en-US" dirty="0" smtClean="0"/>
              <a:t>i </a:t>
            </a:r>
            <a:endParaRPr lang="en-US" dirty="0"/>
          </a:p>
        </p:txBody>
      </p:sp>
    </p:spTree>
    <p:extLst>
      <p:ext uri="{BB962C8B-B14F-4D97-AF65-F5344CB8AC3E}">
        <p14:creationId xmlns="" xmlns:p14="http://schemas.microsoft.com/office/powerpoint/2010/main" val="15489267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6"/>
          <p:cNvCxnSpPr/>
          <p:nvPr/>
        </p:nvCxnSpPr>
        <p:spPr>
          <a:xfrm>
            <a:off x="722313" y="1052513"/>
            <a:ext cx="4427537" cy="0"/>
          </a:xfrm>
          <a:prstGeom prst="line">
            <a:avLst/>
          </a:prstGeom>
          <a:noFill/>
          <a:ln w="28575" cap="flat" cmpd="sng" algn="ctr">
            <a:solidFill>
              <a:schemeClr val="tx1">
                <a:lumMod val="50000"/>
                <a:lumOff val="50000"/>
              </a:schemeClr>
            </a:solidFill>
            <a:prstDash val="sysDot"/>
          </a:ln>
          <a:effectLst/>
        </p:spPr>
      </p:cxnSp>
      <p:cxnSp>
        <p:nvCxnSpPr>
          <p:cNvPr id="20" name="Straight Connector 7"/>
          <p:cNvCxnSpPr/>
          <p:nvPr/>
        </p:nvCxnSpPr>
        <p:spPr>
          <a:xfrm>
            <a:off x="722313" y="1052513"/>
            <a:ext cx="0" cy="1547812"/>
          </a:xfrm>
          <a:prstGeom prst="line">
            <a:avLst/>
          </a:prstGeom>
          <a:noFill/>
          <a:ln w="28575" cap="flat" cmpd="sng" algn="ctr">
            <a:solidFill>
              <a:schemeClr val="tx1">
                <a:lumMod val="50000"/>
                <a:lumOff val="50000"/>
              </a:schemeClr>
            </a:solidFill>
            <a:prstDash val="sysDot"/>
          </a:ln>
          <a:effectLst/>
        </p:spPr>
      </p:cxnSp>
      <p:sp>
        <p:nvSpPr>
          <p:cNvPr id="25" name="Hộp_Văn_Bản 24"/>
          <p:cNvSpPr txBox="1"/>
          <p:nvPr/>
        </p:nvSpPr>
        <p:spPr>
          <a:xfrm>
            <a:off x="468313" y="188913"/>
            <a:ext cx="8135937" cy="830262"/>
          </a:xfrm>
          <a:prstGeom prst="rect">
            <a:avLst/>
          </a:prstGeom>
          <a:noFill/>
        </p:spPr>
        <p:txBody>
          <a:bodyPr>
            <a:spAutoFit/>
          </a:bodyPr>
          <a:lstStyle/>
          <a:p>
            <a:pPr eaLnBrk="1" hangingPunct="1">
              <a:defRPr/>
            </a:pPr>
            <a:r>
              <a:rPr lang="en-US" sz="2400" b="1" dirty="0" smtClean="0">
                <a:solidFill>
                  <a:srgbClr val="0066CC"/>
                </a:solidFill>
              </a:rPr>
              <a:t>1.</a:t>
            </a:r>
            <a:r>
              <a:rPr lang="vi-VN" sz="2400" b="1" dirty="0" smtClean="0">
                <a:solidFill>
                  <a:srgbClr val="0066CC"/>
                </a:solidFill>
              </a:rPr>
              <a:t>2</a:t>
            </a:r>
            <a:r>
              <a:rPr lang="vi-VN" sz="2400" b="1" dirty="0">
                <a:solidFill>
                  <a:srgbClr val="0066CC"/>
                </a:solidFill>
              </a:rPr>
              <a:t>. Ý nghĩa của việc giáo dục mầm non dựa vào cộng đồng</a:t>
            </a:r>
            <a:endParaRPr lang="en-US" sz="2400" b="1" dirty="0">
              <a:solidFill>
                <a:srgbClr val="0066CC"/>
              </a:solidFill>
              <a:latin typeface="Arial" pitchFamily="34" charset="0"/>
            </a:endParaRPr>
          </a:p>
        </p:txBody>
      </p:sp>
      <p:sp>
        <p:nvSpPr>
          <p:cNvPr id="11269" name="Rectangle 1"/>
          <p:cNvSpPr>
            <a:spLocks noChangeArrowheads="1"/>
          </p:cNvSpPr>
          <p:nvPr/>
        </p:nvSpPr>
        <p:spPr bwMode="auto">
          <a:xfrm>
            <a:off x="722313" y="1674813"/>
            <a:ext cx="8170862" cy="723244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r>
              <a:rPr lang="en-US" sz="2400"/>
              <a:t>.0</a:t>
            </a:r>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r>
              <a:rPr lang="en-US" sz="2400"/>
              <a:t>.</a:t>
            </a:r>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p:txBody>
      </p:sp>
      <p:sp>
        <p:nvSpPr>
          <p:cNvPr id="11270" name="Rectangle 3"/>
          <p:cNvSpPr>
            <a:spLocks noChangeArrowheads="1"/>
          </p:cNvSpPr>
          <p:nvPr/>
        </p:nvSpPr>
        <p:spPr bwMode="auto">
          <a:xfrm>
            <a:off x="971550" y="1661824"/>
            <a:ext cx="7345363" cy="2678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just">
              <a:buFontTx/>
              <a:buChar char="-"/>
            </a:pPr>
            <a:r>
              <a:rPr lang="en-US" sz="2400" dirty="0"/>
              <a:t>G</a:t>
            </a:r>
            <a:r>
              <a:rPr lang="vi-VN" sz="2400" dirty="0"/>
              <a:t>óp phần thực hiện mục tiêu giáo dục phát triển toàn diện trẻ mầm non; </a:t>
            </a:r>
            <a:endParaRPr lang="en-US" sz="2400" dirty="0"/>
          </a:p>
          <a:p>
            <a:pPr marL="342900" indent="-342900" algn="just">
              <a:buFontTx/>
              <a:buChar char="-"/>
            </a:pPr>
            <a:r>
              <a:rPr lang="en-US" sz="2400" dirty="0"/>
              <a:t>N</a:t>
            </a:r>
            <a:r>
              <a:rPr lang="vi-VN" sz="2400" dirty="0"/>
              <a:t>âng cao năng lực của cán bộ, giáo viên, cộng đồng về chăm sóc - giáo dục trẻ mầm non; </a:t>
            </a:r>
            <a:endParaRPr lang="en-US" sz="2400" dirty="0"/>
          </a:p>
          <a:p>
            <a:pPr marL="342900" indent="-342900" algn="just">
              <a:buFontTx/>
              <a:buChar char="-"/>
            </a:pPr>
            <a:r>
              <a:rPr lang="en-US" sz="2400" dirty="0"/>
              <a:t>H</a:t>
            </a:r>
            <a:r>
              <a:rPr lang="vi-VN" sz="2400" dirty="0"/>
              <a:t>uy động các nguồn lực, các điều kiện cần thiết để hướng tới mục đích chung là sự phát triển một xã hội bền vững.</a:t>
            </a:r>
            <a:endParaRPr lang="en-US" sz="24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270">
                                            <p:txEl>
                                              <p:pRg st="0" end="0"/>
                                            </p:txEl>
                                          </p:spTgt>
                                        </p:tgtEl>
                                        <p:attrNameLst>
                                          <p:attrName>style.visibility</p:attrName>
                                        </p:attrNameLst>
                                      </p:cBhvr>
                                      <p:to>
                                        <p:strVal val="visible"/>
                                      </p:to>
                                    </p:set>
                                    <p:animEffect transition="in" filter="fade">
                                      <p:cBhvr>
                                        <p:cTn id="11" dur="500"/>
                                        <p:tgtEl>
                                          <p:spTgt spid="1127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270">
                                            <p:txEl>
                                              <p:pRg st="1" end="1"/>
                                            </p:txEl>
                                          </p:spTgt>
                                        </p:tgtEl>
                                        <p:attrNameLst>
                                          <p:attrName>style.visibility</p:attrName>
                                        </p:attrNameLst>
                                      </p:cBhvr>
                                      <p:to>
                                        <p:strVal val="visible"/>
                                      </p:to>
                                    </p:set>
                                    <p:animEffect transition="in" filter="fade">
                                      <p:cBhvr>
                                        <p:cTn id="16" dur="500"/>
                                        <p:tgtEl>
                                          <p:spTgt spid="1127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270">
                                            <p:txEl>
                                              <p:pRg st="2" end="2"/>
                                            </p:txEl>
                                          </p:spTgt>
                                        </p:tgtEl>
                                        <p:attrNameLst>
                                          <p:attrName>style.visibility</p:attrName>
                                        </p:attrNameLst>
                                      </p:cBhvr>
                                      <p:to>
                                        <p:strVal val="visible"/>
                                      </p:to>
                                    </p:set>
                                    <p:animEffect transition="in" filter="fade">
                                      <p:cBhvr>
                                        <p:cTn id="21" dur="500"/>
                                        <p:tgtEl>
                                          <p:spTgt spid="112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1270"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755433" y="476672"/>
            <a:ext cx="5785037" cy="4338778"/>
          </a:xfrm>
        </p:spPr>
      </p:pic>
      <p:sp>
        <p:nvSpPr>
          <p:cNvPr id="7" name="TextBox 6"/>
          <p:cNvSpPr txBox="1"/>
          <p:nvPr/>
        </p:nvSpPr>
        <p:spPr>
          <a:xfrm>
            <a:off x="1187624" y="4900518"/>
            <a:ext cx="7056784" cy="369332"/>
          </a:xfrm>
          <a:prstGeom prst="rect">
            <a:avLst/>
          </a:prstGeom>
          <a:noFill/>
        </p:spPr>
        <p:txBody>
          <a:bodyPr wrap="square" rtlCol="0">
            <a:spAutoFit/>
          </a:bodyPr>
          <a:lstStyle/>
          <a:p>
            <a:pPr algn="ctr"/>
            <a:r>
              <a:rPr lang="en-US" dirty="0" err="1" smtClean="0"/>
              <a:t>Cùng</a:t>
            </a:r>
            <a:r>
              <a:rPr lang="en-US" dirty="0"/>
              <a:t> </a:t>
            </a:r>
            <a:r>
              <a:rPr lang="en-US" dirty="0" err="1" smtClean="0"/>
              <a:t>ba</a:t>
            </a:r>
            <a:r>
              <a:rPr lang="en-US" dirty="0"/>
              <a:t> </a:t>
            </a:r>
            <a:r>
              <a:rPr lang="en-US" dirty="0" err="1" smtClean="0"/>
              <a:t>mẹ</a:t>
            </a:r>
            <a:r>
              <a:rPr lang="en-US" dirty="0"/>
              <a:t> </a:t>
            </a:r>
            <a:r>
              <a:rPr lang="en-US" dirty="0" err="1" smtClean="0"/>
              <a:t>chuẩn</a:t>
            </a:r>
            <a:r>
              <a:rPr lang="en-US" dirty="0"/>
              <a:t> </a:t>
            </a:r>
            <a:r>
              <a:rPr lang="en-US" dirty="0" err="1"/>
              <a:t>bị</a:t>
            </a:r>
            <a:r>
              <a:rPr lang="en-US" dirty="0"/>
              <a:t> </a:t>
            </a:r>
            <a:r>
              <a:rPr lang="en-US" dirty="0" err="1" smtClean="0"/>
              <a:t>hoạt</a:t>
            </a:r>
            <a:r>
              <a:rPr lang="en-US" dirty="0" smtClean="0"/>
              <a:t> </a:t>
            </a:r>
            <a:r>
              <a:rPr lang="vi-VN" dirty="0" smtClean="0"/>
              <a:t>độ</a:t>
            </a:r>
            <a:r>
              <a:rPr lang="en-US" dirty="0" err="1" smtClean="0"/>
              <a:t>ng</a:t>
            </a:r>
            <a:r>
              <a:rPr lang="en-US" dirty="0"/>
              <a:t> </a:t>
            </a:r>
            <a:r>
              <a:rPr lang="en-US" dirty="0" err="1" smtClean="0"/>
              <a:t>trang</a:t>
            </a:r>
            <a:r>
              <a:rPr lang="en-US" dirty="0"/>
              <a:t> </a:t>
            </a:r>
            <a:r>
              <a:rPr lang="en-US" dirty="0" err="1" smtClean="0"/>
              <a:t>trí</a:t>
            </a:r>
            <a:r>
              <a:rPr lang="en-US" dirty="0" smtClean="0"/>
              <a:t> </a:t>
            </a:r>
            <a:r>
              <a:rPr lang="en-US" dirty="0" err="1" smtClean="0"/>
              <a:t>lễ</a:t>
            </a:r>
            <a:r>
              <a:rPr lang="en-US" dirty="0" smtClean="0"/>
              <a:t> </a:t>
            </a:r>
            <a:r>
              <a:rPr lang="en-US" dirty="0" err="1" smtClean="0"/>
              <a:t>hội</a:t>
            </a:r>
            <a:endParaRPr lang="en-US" dirty="0"/>
          </a:p>
        </p:txBody>
      </p:sp>
    </p:spTree>
    <p:extLst>
      <p:ext uri="{BB962C8B-B14F-4D97-AF65-F5344CB8AC3E}">
        <p14:creationId xmlns="" xmlns:p14="http://schemas.microsoft.com/office/powerpoint/2010/main" val="10060628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299580" y="620688"/>
            <a:ext cx="6696744" cy="4338777"/>
          </a:xfrm>
        </p:spPr>
      </p:pic>
      <p:sp>
        <p:nvSpPr>
          <p:cNvPr id="7" name="TextBox 6"/>
          <p:cNvSpPr txBox="1"/>
          <p:nvPr/>
        </p:nvSpPr>
        <p:spPr>
          <a:xfrm>
            <a:off x="1187624" y="5085184"/>
            <a:ext cx="7056784" cy="369332"/>
          </a:xfrm>
          <a:prstGeom prst="rect">
            <a:avLst/>
          </a:prstGeom>
          <a:noFill/>
        </p:spPr>
        <p:txBody>
          <a:bodyPr wrap="square" rtlCol="0">
            <a:spAutoFit/>
          </a:bodyPr>
          <a:lstStyle/>
          <a:p>
            <a:pPr algn="ctr"/>
            <a:r>
              <a:rPr lang="en-US" dirty="0" smtClean="0"/>
              <a:t>Ba </a:t>
            </a:r>
            <a:r>
              <a:rPr lang="en-US" dirty="0" err="1" smtClean="0"/>
              <a:t>mẹ</a:t>
            </a:r>
            <a:r>
              <a:rPr lang="en-US" dirty="0"/>
              <a:t> </a:t>
            </a:r>
            <a:r>
              <a:rPr lang="en-US" dirty="0" err="1" smtClean="0"/>
              <a:t>trẻ</a:t>
            </a:r>
            <a:r>
              <a:rPr lang="en-US" dirty="0"/>
              <a:t> </a:t>
            </a:r>
            <a:r>
              <a:rPr lang="en-US" dirty="0" err="1" smtClean="0"/>
              <a:t>cùng</a:t>
            </a:r>
            <a:r>
              <a:rPr lang="en-US" dirty="0" smtClean="0"/>
              <a:t> </a:t>
            </a:r>
            <a:r>
              <a:rPr lang="en-US" dirty="0" err="1" smtClean="0"/>
              <a:t>chuẩn</a:t>
            </a:r>
            <a:r>
              <a:rPr lang="en-US" dirty="0"/>
              <a:t> </a:t>
            </a:r>
            <a:r>
              <a:rPr lang="en-US" dirty="0" err="1"/>
              <a:t>bị</a:t>
            </a:r>
            <a:r>
              <a:rPr lang="en-US" dirty="0"/>
              <a:t> </a:t>
            </a:r>
            <a:r>
              <a:rPr lang="en-US" dirty="0" err="1" smtClean="0"/>
              <a:t>hoạt</a:t>
            </a:r>
            <a:r>
              <a:rPr lang="en-US" dirty="0" smtClean="0"/>
              <a:t> </a:t>
            </a:r>
            <a:r>
              <a:rPr lang="vi-VN" dirty="0" smtClean="0"/>
              <a:t>độ</a:t>
            </a:r>
            <a:r>
              <a:rPr lang="en-US" dirty="0" err="1" smtClean="0"/>
              <a:t>ng</a:t>
            </a:r>
            <a:r>
              <a:rPr lang="en-US" dirty="0"/>
              <a:t> </a:t>
            </a:r>
            <a:r>
              <a:rPr lang="en-US" dirty="0" err="1" smtClean="0"/>
              <a:t>trang</a:t>
            </a:r>
            <a:r>
              <a:rPr lang="en-US" dirty="0"/>
              <a:t> </a:t>
            </a:r>
            <a:r>
              <a:rPr lang="en-US" dirty="0" err="1" smtClean="0"/>
              <a:t>trí</a:t>
            </a:r>
            <a:r>
              <a:rPr lang="en-US" dirty="0" smtClean="0"/>
              <a:t> </a:t>
            </a:r>
            <a:r>
              <a:rPr lang="en-US" dirty="0" err="1" smtClean="0"/>
              <a:t>lễ</a:t>
            </a:r>
            <a:r>
              <a:rPr lang="en-US" dirty="0" smtClean="0"/>
              <a:t> </a:t>
            </a:r>
            <a:r>
              <a:rPr lang="en-US" dirty="0" err="1" smtClean="0"/>
              <a:t>hội</a:t>
            </a:r>
            <a:endParaRPr lang="en-US" dirty="0"/>
          </a:p>
        </p:txBody>
      </p:sp>
    </p:spTree>
    <p:extLst>
      <p:ext uri="{BB962C8B-B14F-4D97-AF65-F5344CB8AC3E}">
        <p14:creationId xmlns="" xmlns:p14="http://schemas.microsoft.com/office/powerpoint/2010/main" val="39204091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04731" y="3195798"/>
            <a:ext cx="4896544" cy="3058692"/>
          </a:xfrm>
        </p:spPr>
      </p:pic>
      <p:sp>
        <p:nvSpPr>
          <p:cNvPr id="7" name="TextBox 6"/>
          <p:cNvSpPr txBox="1"/>
          <p:nvPr/>
        </p:nvSpPr>
        <p:spPr>
          <a:xfrm>
            <a:off x="827584" y="476672"/>
            <a:ext cx="7560840" cy="369332"/>
          </a:xfrm>
          <a:prstGeom prst="rect">
            <a:avLst/>
          </a:prstGeom>
          <a:noFill/>
        </p:spPr>
        <p:txBody>
          <a:bodyPr wrap="square" rtlCol="0">
            <a:spAutoFit/>
          </a:bodyPr>
          <a:lstStyle/>
          <a:p>
            <a:pPr algn="ctr"/>
            <a:r>
              <a:rPr lang="en-US" dirty="0" smtClean="0"/>
              <a:t>Ba </a:t>
            </a:r>
            <a:r>
              <a:rPr lang="en-US" dirty="0" err="1" smtClean="0"/>
              <a:t>mẹ</a:t>
            </a:r>
            <a:r>
              <a:rPr lang="en-US" dirty="0"/>
              <a:t> </a:t>
            </a:r>
            <a:r>
              <a:rPr lang="en-US" dirty="0" err="1" smtClean="0"/>
              <a:t>trẻ</a:t>
            </a:r>
            <a:r>
              <a:rPr lang="en-US" dirty="0"/>
              <a:t> </a:t>
            </a:r>
            <a:r>
              <a:rPr lang="en-US" dirty="0" err="1" smtClean="0"/>
              <a:t>cùng</a:t>
            </a:r>
            <a:r>
              <a:rPr lang="en-US" dirty="0" smtClean="0"/>
              <a:t> </a:t>
            </a:r>
            <a:r>
              <a:rPr lang="en-US" dirty="0" err="1" smtClean="0"/>
              <a:t>chuẩn</a:t>
            </a:r>
            <a:r>
              <a:rPr lang="en-US" dirty="0"/>
              <a:t> </a:t>
            </a:r>
            <a:r>
              <a:rPr lang="en-US" dirty="0" err="1"/>
              <a:t>bị</a:t>
            </a:r>
            <a:r>
              <a:rPr lang="en-US" dirty="0"/>
              <a:t> </a:t>
            </a:r>
            <a:r>
              <a:rPr lang="en-US" dirty="0" err="1" smtClean="0"/>
              <a:t>hoạt</a:t>
            </a:r>
            <a:r>
              <a:rPr lang="en-US" dirty="0" smtClean="0"/>
              <a:t> </a:t>
            </a:r>
            <a:r>
              <a:rPr lang="vi-VN" dirty="0" smtClean="0"/>
              <a:t>độ</a:t>
            </a:r>
            <a:r>
              <a:rPr lang="en-US" dirty="0" err="1" smtClean="0"/>
              <a:t>ng</a:t>
            </a:r>
            <a:r>
              <a:rPr lang="en-US" dirty="0"/>
              <a:t> </a:t>
            </a:r>
            <a:r>
              <a:rPr lang="en-US" dirty="0" err="1" smtClean="0"/>
              <a:t>trang</a:t>
            </a:r>
            <a:r>
              <a:rPr lang="en-US" dirty="0"/>
              <a:t> </a:t>
            </a:r>
            <a:r>
              <a:rPr lang="en-US" dirty="0" err="1" smtClean="0"/>
              <a:t>trí</a:t>
            </a:r>
            <a:r>
              <a:rPr lang="en-US" dirty="0"/>
              <a:t> </a:t>
            </a:r>
            <a:r>
              <a:rPr lang="en-US" dirty="0" err="1" smtClean="0"/>
              <a:t>mâm</a:t>
            </a:r>
            <a:r>
              <a:rPr lang="en-US" dirty="0"/>
              <a:t> </a:t>
            </a:r>
            <a:r>
              <a:rPr lang="en-US" dirty="0" err="1" smtClean="0"/>
              <a:t>quả</a:t>
            </a:r>
            <a:r>
              <a:rPr lang="en-US" dirty="0" smtClean="0"/>
              <a:t> </a:t>
            </a:r>
            <a:r>
              <a:rPr lang="vi-VN" dirty="0" smtClean="0"/>
              <a:t>đê</a:t>
            </a:r>
            <a:r>
              <a:rPr lang="en-US" dirty="0" smtClean="0"/>
              <a:t>m </a:t>
            </a:r>
            <a:r>
              <a:rPr lang="en-US" dirty="0" err="1" smtClean="0"/>
              <a:t>Trung</a:t>
            </a:r>
            <a:r>
              <a:rPr lang="en-US" dirty="0" smtClean="0"/>
              <a:t> Thu</a:t>
            </a:r>
            <a:endParaRPr lang="en-US" dirty="0"/>
          </a:p>
        </p:txBody>
      </p:sp>
      <p:pic>
        <p:nvPicPr>
          <p:cNvPr id="2" name="Picture 1"/>
          <p:cNvPicPr>
            <a:picLocks noChangeAspect="1"/>
          </p:cNvPicPr>
          <p:nvPr/>
        </p:nvPicPr>
        <p:blipFill rotWithShape="1">
          <a:blip r:embed="rId3" cstate="print">
            <a:extLst>
              <a:ext uri="{28A0092B-C50C-407E-A947-70E740481C1C}">
                <a14:useLocalDpi xmlns="" xmlns:a14="http://schemas.microsoft.com/office/drawing/2010/main" val="0"/>
              </a:ext>
            </a:extLst>
          </a:blip>
          <a:srcRect l="11412" r="17619"/>
          <a:stretch/>
        </p:blipFill>
        <p:spPr>
          <a:xfrm>
            <a:off x="3571227" y="1052736"/>
            <a:ext cx="5361390" cy="3672408"/>
          </a:xfrm>
          <a:prstGeom prst="rect">
            <a:avLst/>
          </a:prstGeom>
        </p:spPr>
      </p:pic>
    </p:spTree>
    <p:extLst>
      <p:ext uri="{BB962C8B-B14F-4D97-AF65-F5344CB8AC3E}">
        <p14:creationId xmlns="" xmlns:p14="http://schemas.microsoft.com/office/powerpoint/2010/main" val="33214019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475656" y="836712"/>
            <a:ext cx="6479387" cy="3744416"/>
          </a:xfrm>
        </p:spPr>
      </p:pic>
      <p:sp>
        <p:nvSpPr>
          <p:cNvPr id="7" name="TextBox 6"/>
          <p:cNvSpPr txBox="1"/>
          <p:nvPr/>
        </p:nvSpPr>
        <p:spPr>
          <a:xfrm>
            <a:off x="1259632" y="4725144"/>
            <a:ext cx="7056784" cy="369332"/>
          </a:xfrm>
          <a:prstGeom prst="rect">
            <a:avLst/>
          </a:prstGeom>
          <a:noFill/>
        </p:spPr>
        <p:txBody>
          <a:bodyPr wrap="square" rtlCol="0">
            <a:spAutoFit/>
          </a:bodyPr>
          <a:lstStyle/>
          <a:p>
            <a:pPr algn="ctr"/>
            <a:r>
              <a:rPr lang="en-US" dirty="0" err="1" smtClean="0"/>
              <a:t>Tổ</a:t>
            </a:r>
            <a:r>
              <a:rPr lang="en-US" dirty="0"/>
              <a:t> </a:t>
            </a:r>
            <a:r>
              <a:rPr lang="en-US" dirty="0" err="1" smtClean="0"/>
              <a:t>chức</a:t>
            </a:r>
            <a:r>
              <a:rPr lang="en-US" dirty="0" smtClean="0"/>
              <a:t> </a:t>
            </a:r>
            <a:r>
              <a:rPr lang="en-US" dirty="0" err="1" smtClean="0"/>
              <a:t>sinh</a:t>
            </a:r>
            <a:r>
              <a:rPr lang="en-US" dirty="0"/>
              <a:t> </a:t>
            </a:r>
            <a:r>
              <a:rPr lang="en-US" dirty="0" err="1" smtClean="0"/>
              <a:t>nhật</a:t>
            </a:r>
            <a:r>
              <a:rPr lang="en-US" dirty="0"/>
              <a:t> </a:t>
            </a:r>
            <a:r>
              <a:rPr lang="en-US" dirty="0" err="1" smtClean="0"/>
              <a:t>tập</a:t>
            </a:r>
            <a:r>
              <a:rPr lang="en-US" dirty="0"/>
              <a:t> </a:t>
            </a:r>
            <a:r>
              <a:rPr lang="en-US" dirty="0" err="1" smtClean="0"/>
              <a:t>thể</a:t>
            </a:r>
            <a:r>
              <a:rPr lang="en-US" dirty="0" smtClean="0"/>
              <a:t> </a:t>
            </a:r>
            <a:r>
              <a:rPr lang="en-US" dirty="0" err="1" smtClean="0"/>
              <a:t>cho</a:t>
            </a:r>
            <a:r>
              <a:rPr lang="en-US" dirty="0"/>
              <a:t> </a:t>
            </a:r>
            <a:r>
              <a:rPr lang="en-US" dirty="0" err="1" smtClean="0"/>
              <a:t>các</a:t>
            </a:r>
            <a:r>
              <a:rPr lang="en-US" dirty="0"/>
              <a:t> </a:t>
            </a:r>
            <a:r>
              <a:rPr lang="en-US" dirty="0" err="1" smtClean="0"/>
              <a:t>bé</a:t>
            </a:r>
            <a:r>
              <a:rPr lang="en-US" dirty="0"/>
              <a:t> </a:t>
            </a:r>
            <a:r>
              <a:rPr lang="en-US" dirty="0" err="1" smtClean="0"/>
              <a:t>có</a:t>
            </a:r>
            <a:r>
              <a:rPr lang="en-US" dirty="0"/>
              <a:t> </a:t>
            </a:r>
            <a:r>
              <a:rPr lang="en-US" dirty="0" err="1" smtClean="0"/>
              <a:t>cùng</a:t>
            </a:r>
            <a:r>
              <a:rPr lang="en-US" dirty="0"/>
              <a:t> </a:t>
            </a:r>
            <a:r>
              <a:rPr lang="en-US" dirty="0" err="1" smtClean="0"/>
              <a:t>tháng</a:t>
            </a:r>
            <a:r>
              <a:rPr lang="en-US" dirty="0" smtClean="0"/>
              <a:t> </a:t>
            </a:r>
            <a:r>
              <a:rPr lang="en-US" dirty="0" err="1" smtClean="0"/>
              <a:t>sinh</a:t>
            </a:r>
            <a:endParaRPr lang="en-US" dirty="0"/>
          </a:p>
        </p:txBody>
      </p:sp>
    </p:spTree>
    <p:extLst>
      <p:ext uri="{BB962C8B-B14F-4D97-AF65-F5344CB8AC3E}">
        <p14:creationId xmlns="" xmlns:p14="http://schemas.microsoft.com/office/powerpoint/2010/main" val="8217419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755576" y="1124744"/>
            <a:ext cx="7936882" cy="4752528"/>
          </a:xfrm>
        </p:spPr>
      </p:pic>
      <p:sp>
        <p:nvSpPr>
          <p:cNvPr id="7" name="TextBox 6"/>
          <p:cNvSpPr txBox="1"/>
          <p:nvPr/>
        </p:nvSpPr>
        <p:spPr>
          <a:xfrm>
            <a:off x="1410141" y="5877272"/>
            <a:ext cx="7056784" cy="369332"/>
          </a:xfrm>
          <a:prstGeom prst="rect">
            <a:avLst/>
          </a:prstGeom>
          <a:noFill/>
        </p:spPr>
        <p:txBody>
          <a:bodyPr wrap="square" rtlCol="0">
            <a:spAutoFit/>
          </a:bodyPr>
          <a:lstStyle/>
          <a:p>
            <a:pPr algn="ctr"/>
            <a:r>
              <a:rPr lang="en-US" dirty="0" err="1" smtClean="0"/>
              <a:t>Tổ</a:t>
            </a:r>
            <a:r>
              <a:rPr lang="en-US" dirty="0"/>
              <a:t> </a:t>
            </a:r>
            <a:r>
              <a:rPr lang="en-US" dirty="0" err="1" smtClean="0"/>
              <a:t>chức</a:t>
            </a:r>
            <a:r>
              <a:rPr lang="en-US" dirty="0"/>
              <a:t> </a:t>
            </a:r>
            <a:r>
              <a:rPr lang="en-US" dirty="0" err="1" smtClean="0"/>
              <a:t>tuyên</a:t>
            </a:r>
            <a:r>
              <a:rPr lang="en-US" dirty="0"/>
              <a:t> </a:t>
            </a:r>
            <a:r>
              <a:rPr lang="en-US" dirty="0" err="1" smtClean="0"/>
              <a:t>truyền</a:t>
            </a:r>
            <a:r>
              <a:rPr lang="en-US" dirty="0"/>
              <a:t> </a:t>
            </a:r>
            <a:r>
              <a:rPr lang="en-US" dirty="0" err="1" smtClean="0"/>
              <a:t>phòng</a:t>
            </a:r>
            <a:r>
              <a:rPr lang="en-US" dirty="0"/>
              <a:t> </a:t>
            </a:r>
            <a:r>
              <a:rPr lang="en-US" dirty="0" err="1" smtClean="0"/>
              <a:t>chống</a:t>
            </a:r>
            <a:r>
              <a:rPr lang="en-US" dirty="0"/>
              <a:t> </a:t>
            </a:r>
            <a:r>
              <a:rPr lang="en-US" dirty="0" err="1" smtClean="0"/>
              <a:t>dịch</a:t>
            </a:r>
            <a:r>
              <a:rPr lang="en-US" dirty="0"/>
              <a:t> </a:t>
            </a:r>
            <a:r>
              <a:rPr lang="en-US" dirty="0" err="1" smtClean="0"/>
              <a:t>bệnh</a:t>
            </a:r>
            <a:r>
              <a:rPr lang="en-US" dirty="0" smtClean="0"/>
              <a:t> </a:t>
            </a:r>
            <a:r>
              <a:rPr lang="en-US" dirty="0" err="1" smtClean="0"/>
              <a:t>theo</a:t>
            </a:r>
            <a:r>
              <a:rPr lang="en-US" dirty="0"/>
              <a:t> </a:t>
            </a:r>
            <a:r>
              <a:rPr lang="en-US" dirty="0" err="1" smtClean="0"/>
              <a:t>chuyên</a:t>
            </a:r>
            <a:r>
              <a:rPr lang="en-US" dirty="0" smtClean="0"/>
              <a:t> </a:t>
            </a:r>
            <a:r>
              <a:rPr lang="vi-VN" dirty="0" smtClean="0"/>
              <a:t>đề</a:t>
            </a:r>
            <a:r>
              <a:rPr lang="en-US" dirty="0"/>
              <a:t> </a:t>
            </a:r>
          </a:p>
        </p:txBody>
      </p:sp>
    </p:spTree>
    <p:extLst>
      <p:ext uri="{BB962C8B-B14F-4D97-AF65-F5344CB8AC3E}">
        <p14:creationId xmlns="" xmlns:p14="http://schemas.microsoft.com/office/powerpoint/2010/main" val="302971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952019" y="908720"/>
            <a:ext cx="7391866" cy="4896544"/>
          </a:xfrm>
        </p:spPr>
      </p:pic>
      <p:sp>
        <p:nvSpPr>
          <p:cNvPr id="7" name="TextBox 6"/>
          <p:cNvSpPr txBox="1"/>
          <p:nvPr/>
        </p:nvSpPr>
        <p:spPr>
          <a:xfrm>
            <a:off x="1119560" y="5943601"/>
            <a:ext cx="7056784" cy="369332"/>
          </a:xfrm>
          <a:prstGeom prst="rect">
            <a:avLst/>
          </a:prstGeom>
          <a:noFill/>
        </p:spPr>
        <p:txBody>
          <a:bodyPr wrap="square" rtlCol="0">
            <a:spAutoFit/>
          </a:bodyPr>
          <a:lstStyle/>
          <a:p>
            <a:pPr algn="ctr"/>
            <a:r>
              <a:rPr lang="en-US" dirty="0" err="1" smtClean="0"/>
              <a:t>Tổ</a:t>
            </a:r>
            <a:r>
              <a:rPr lang="en-US" dirty="0"/>
              <a:t> </a:t>
            </a:r>
            <a:r>
              <a:rPr lang="en-US" dirty="0" err="1" smtClean="0"/>
              <a:t>chức</a:t>
            </a:r>
            <a:r>
              <a:rPr lang="en-US" dirty="0"/>
              <a:t> </a:t>
            </a:r>
            <a:r>
              <a:rPr lang="en-US" dirty="0" err="1" smtClean="0"/>
              <a:t>khám</a:t>
            </a:r>
            <a:r>
              <a:rPr lang="en-US" dirty="0"/>
              <a:t> </a:t>
            </a:r>
            <a:r>
              <a:rPr lang="en-US" dirty="0" err="1" smtClean="0"/>
              <a:t>và</a:t>
            </a:r>
            <a:r>
              <a:rPr lang="en-US" dirty="0" smtClean="0"/>
              <a:t> t</a:t>
            </a:r>
            <a:r>
              <a:rPr lang="vi-VN" dirty="0" smtClean="0"/>
              <a:t>ư</a:t>
            </a:r>
            <a:r>
              <a:rPr lang="en-US" dirty="0"/>
              <a:t> </a:t>
            </a:r>
            <a:r>
              <a:rPr lang="en-US" dirty="0" err="1" smtClean="0"/>
              <a:t>vấn</a:t>
            </a:r>
            <a:r>
              <a:rPr lang="en-US" dirty="0" smtClean="0"/>
              <a:t> </a:t>
            </a:r>
            <a:r>
              <a:rPr lang="en-US" dirty="0" err="1" smtClean="0"/>
              <a:t>dinh</a:t>
            </a:r>
            <a:r>
              <a:rPr lang="en-US" dirty="0" smtClean="0"/>
              <a:t> d</a:t>
            </a:r>
            <a:r>
              <a:rPr lang="vi-VN" dirty="0" smtClean="0"/>
              <a:t>ưỡ</a:t>
            </a:r>
            <a:r>
              <a:rPr lang="en-US" dirty="0" err="1" smtClean="0"/>
              <a:t>ng</a:t>
            </a:r>
            <a:r>
              <a:rPr lang="en-US" dirty="0" smtClean="0"/>
              <a:t> </a:t>
            </a:r>
            <a:r>
              <a:rPr lang="en-US" dirty="0" err="1" smtClean="0"/>
              <a:t>cho</a:t>
            </a:r>
            <a:r>
              <a:rPr lang="en-US" dirty="0"/>
              <a:t> </a:t>
            </a:r>
            <a:r>
              <a:rPr lang="en-US" dirty="0" err="1" smtClean="0"/>
              <a:t>mẹ</a:t>
            </a:r>
            <a:r>
              <a:rPr lang="en-US" dirty="0"/>
              <a:t> </a:t>
            </a:r>
            <a:r>
              <a:rPr lang="en-US" dirty="0" err="1" smtClean="0"/>
              <a:t>và</a:t>
            </a:r>
            <a:r>
              <a:rPr lang="en-US" dirty="0"/>
              <a:t> </a:t>
            </a:r>
            <a:r>
              <a:rPr lang="en-US" dirty="0" err="1"/>
              <a:t>bé</a:t>
            </a:r>
            <a:endParaRPr lang="en-US" dirty="0"/>
          </a:p>
        </p:txBody>
      </p:sp>
    </p:spTree>
    <p:extLst>
      <p:ext uri="{BB962C8B-B14F-4D97-AF65-F5344CB8AC3E}">
        <p14:creationId xmlns="" xmlns:p14="http://schemas.microsoft.com/office/powerpoint/2010/main" val="19901495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_Văn_Bản 7"/>
          <p:cNvSpPr txBox="1"/>
          <p:nvPr/>
        </p:nvSpPr>
        <p:spPr>
          <a:xfrm>
            <a:off x="3578225" y="1652588"/>
            <a:ext cx="5254625" cy="1200150"/>
          </a:xfrm>
          <a:prstGeom prst="rect">
            <a:avLst/>
          </a:prstGeom>
          <a:noFill/>
        </p:spPr>
        <p:txBody>
          <a:bodyPr>
            <a:spAutoFit/>
          </a:bodyPr>
          <a:lstStyle/>
          <a:p>
            <a:pPr algn="r" eaLnBrk="1" hangingPunct="1">
              <a:defRPr/>
            </a:pPr>
            <a:r>
              <a:rPr lang="en-US" sz="3600" b="1">
                <a:solidFill>
                  <a:srgbClr val="FFFFFF"/>
                </a:solidFill>
                <a:effectLst>
                  <a:outerShdw blurRad="50800" dist="50800" algn="l" rotWithShape="0">
                    <a:prstClr val="black"/>
                  </a:outerShdw>
                </a:effectLst>
                <a:latin typeface="Arial" pitchFamily="34" charset="0"/>
              </a:rPr>
              <a:t>"XIN CHÂN THÀNH CẢM ƠN!"</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6"/>
          <p:cNvCxnSpPr/>
          <p:nvPr/>
        </p:nvCxnSpPr>
        <p:spPr>
          <a:xfrm>
            <a:off x="539750" y="908720"/>
            <a:ext cx="4427538" cy="0"/>
          </a:xfrm>
          <a:prstGeom prst="line">
            <a:avLst/>
          </a:prstGeom>
          <a:noFill/>
          <a:ln w="28575" cap="flat" cmpd="sng" algn="ctr">
            <a:solidFill>
              <a:schemeClr val="tx1">
                <a:lumMod val="50000"/>
                <a:lumOff val="50000"/>
              </a:schemeClr>
            </a:solidFill>
            <a:prstDash val="sysDot"/>
          </a:ln>
          <a:effectLst/>
        </p:spPr>
      </p:cxnSp>
      <p:cxnSp>
        <p:nvCxnSpPr>
          <p:cNvPr id="20" name="Straight Connector 7"/>
          <p:cNvCxnSpPr/>
          <p:nvPr/>
        </p:nvCxnSpPr>
        <p:spPr>
          <a:xfrm>
            <a:off x="539750" y="1773238"/>
            <a:ext cx="0" cy="1547812"/>
          </a:xfrm>
          <a:prstGeom prst="line">
            <a:avLst/>
          </a:prstGeom>
          <a:noFill/>
          <a:ln w="28575" cap="flat" cmpd="sng" algn="ctr">
            <a:solidFill>
              <a:schemeClr val="tx1">
                <a:lumMod val="50000"/>
                <a:lumOff val="50000"/>
              </a:schemeClr>
            </a:solidFill>
            <a:prstDash val="sysDot"/>
          </a:ln>
          <a:effectLst/>
        </p:spPr>
      </p:cxnSp>
      <p:sp>
        <p:nvSpPr>
          <p:cNvPr id="13317" name="Rectangle 1"/>
          <p:cNvSpPr>
            <a:spLocks noChangeArrowheads="1"/>
          </p:cNvSpPr>
          <p:nvPr/>
        </p:nvSpPr>
        <p:spPr bwMode="auto">
          <a:xfrm>
            <a:off x="722313" y="1674813"/>
            <a:ext cx="8170862" cy="723244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r>
              <a:rPr lang="en-US" sz="2400"/>
              <a:t>.0</a:t>
            </a:r>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r>
              <a:rPr lang="en-US" sz="2400"/>
              <a:t>.</a:t>
            </a:r>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p:txBody>
      </p:sp>
      <p:sp>
        <p:nvSpPr>
          <p:cNvPr id="13318" name="Rectangle 3"/>
          <p:cNvSpPr>
            <a:spLocks noChangeArrowheads="1"/>
          </p:cNvSpPr>
          <p:nvPr/>
        </p:nvSpPr>
        <p:spPr bwMode="auto">
          <a:xfrm>
            <a:off x="539750" y="332656"/>
            <a:ext cx="788193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400" dirty="0" smtClean="0"/>
              <a:t>a) </a:t>
            </a:r>
            <a:r>
              <a:rPr lang="en-US" sz="2400" dirty="0" err="1" smtClean="0"/>
              <a:t>Đối</a:t>
            </a:r>
            <a:r>
              <a:rPr lang="en-US" sz="2400" dirty="0" smtClean="0"/>
              <a:t> </a:t>
            </a:r>
            <a:r>
              <a:rPr lang="en-US" sz="2400" dirty="0" err="1" smtClean="0"/>
              <a:t>với</a:t>
            </a:r>
            <a:r>
              <a:rPr lang="en-US" sz="2400" dirty="0" smtClean="0"/>
              <a:t> </a:t>
            </a:r>
            <a:r>
              <a:rPr lang="en-US" sz="2400" dirty="0" err="1"/>
              <a:t>trẻ</a:t>
            </a:r>
            <a:r>
              <a:rPr lang="en-US" sz="2400" dirty="0"/>
              <a:t> </a:t>
            </a:r>
            <a:r>
              <a:rPr lang="en-US" sz="2400" dirty="0" err="1"/>
              <a:t>mầm</a:t>
            </a:r>
            <a:r>
              <a:rPr lang="en-US" sz="2400" dirty="0"/>
              <a:t> non.</a:t>
            </a:r>
          </a:p>
        </p:txBody>
      </p:sp>
      <p:sp>
        <p:nvSpPr>
          <p:cNvPr id="13319" name="Rectangle 2"/>
          <p:cNvSpPr>
            <a:spLocks noChangeArrowheads="1"/>
          </p:cNvSpPr>
          <p:nvPr/>
        </p:nvSpPr>
        <p:spPr bwMode="auto">
          <a:xfrm>
            <a:off x="722313" y="1196752"/>
            <a:ext cx="7416800" cy="3046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vi-VN" sz="2400" dirty="0"/>
              <a:t>- </a:t>
            </a:r>
            <a:r>
              <a:rPr lang="en-US" sz="2400" dirty="0"/>
              <a:t>T</a:t>
            </a:r>
            <a:r>
              <a:rPr lang="vi-VN" sz="2400" dirty="0"/>
              <a:t>ạo thuận lợi cho việc tiếp cận giáo dục và học tập </a:t>
            </a:r>
            <a:r>
              <a:rPr lang="en-US" sz="2400" dirty="0" err="1" smtClean="0"/>
              <a:t>của</a:t>
            </a:r>
            <a:r>
              <a:rPr lang="en-US" sz="2400" dirty="0" smtClean="0"/>
              <a:t> </a:t>
            </a:r>
            <a:r>
              <a:rPr lang="vi-VN" sz="2400" dirty="0" smtClean="0"/>
              <a:t>trẻ</a:t>
            </a:r>
            <a:r>
              <a:rPr lang="vi-VN" sz="2400" dirty="0"/>
              <a:t>.</a:t>
            </a:r>
          </a:p>
          <a:p>
            <a:pPr algn="just"/>
            <a:r>
              <a:rPr lang="vi-VN" sz="2400" dirty="0"/>
              <a:t>- Trẻ có cơ hội tiếp cận với việc học tập và những trải nghiệm thực tế, được giải quyết các nhiệm vụ học tập gắn với bối cảnh thực tế ở địa phương một cách thiết thực, hấp dẫn và hiệu quả.</a:t>
            </a:r>
            <a:endParaRPr lang="en-US" sz="2400" dirty="0"/>
          </a:p>
          <a:p>
            <a:pPr algn="just"/>
            <a:r>
              <a:rPr lang="en-US" sz="2400" dirty="0"/>
              <a:t>- T</a:t>
            </a:r>
            <a:r>
              <a:rPr lang="vi-VN" sz="2400" dirty="0"/>
              <a:t>rẻ được hưởng các lợi ích từ tất cả cơ sở vật chất và nguồn lực cơ bản trong cộng đồng.</a:t>
            </a:r>
          </a:p>
        </p:txBody>
      </p:sp>
    </p:spTree>
    <p:extLst>
      <p:ext uri="{BB962C8B-B14F-4D97-AF65-F5344CB8AC3E}">
        <p14:creationId xmlns="" xmlns:p14="http://schemas.microsoft.com/office/powerpoint/2010/main" val="23755899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 calcmode="lin" valueType="num">
                                      <p:cBhvr additive="base">
                                        <p:cTn id="7" dur="500" fill="hold"/>
                                        <p:tgtEl>
                                          <p:spTgt spid="13318"/>
                                        </p:tgtEl>
                                        <p:attrNameLst>
                                          <p:attrName>ppt_x</p:attrName>
                                        </p:attrNameLst>
                                      </p:cBhvr>
                                      <p:tavLst>
                                        <p:tav tm="0">
                                          <p:val>
                                            <p:strVal val="#ppt_x"/>
                                          </p:val>
                                        </p:tav>
                                        <p:tav tm="100000">
                                          <p:val>
                                            <p:strVal val="#ppt_x"/>
                                          </p:val>
                                        </p:tav>
                                      </p:tavLst>
                                    </p:anim>
                                    <p:anim calcmode="lin" valueType="num">
                                      <p:cBhvr additive="base">
                                        <p:cTn id="8"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319">
                                            <p:txEl>
                                              <p:pRg st="0" end="0"/>
                                            </p:txEl>
                                          </p:spTgt>
                                        </p:tgtEl>
                                        <p:attrNameLst>
                                          <p:attrName>style.visibility</p:attrName>
                                        </p:attrNameLst>
                                      </p:cBhvr>
                                      <p:to>
                                        <p:strVal val="visible"/>
                                      </p:to>
                                    </p:set>
                                    <p:animEffect transition="in" filter="barn(inVertical)">
                                      <p:cBhvr>
                                        <p:cTn id="13" dur="500"/>
                                        <p:tgtEl>
                                          <p:spTgt spid="1331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319">
                                            <p:txEl>
                                              <p:pRg st="1" end="1"/>
                                            </p:txEl>
                                          </p:spTgt>
                                        </p:tgtEl>
                                        <p:attrNameLst>
                                          <p:attrName>style.visibility</p:attrName>
                                        </p:attrNameLst>
                                      </p:cBhvr>
                                      <p:to>
                                        <p:strVal val="visible"/>
                                      </p:to>
                                    </p:set>
                                    <p:animEffect transition="in" filter="barn(inVertical)">
                                      <p:cBhvr>
                                        <p:cTn id="18" dur="500"/>
                                        <p:tgtEl>
                                          <p:spTgt spid="133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319">
                                            <p:txEl>
                                              <p:pRg st="2" end="2"/>
                                            </p:txEl>
                                          </p:spTgt>
                                        </p:tgtEl>
                                        <p:attrNameLst>
                                          <p:attrName>style.visibility</p:attrName>
                                        </p:attrNameLst>
                                      </p:cBhvr>
                                      <p:to>
                                        <p:strVal val="visible"/>
                                      </p:to>
                                    </p:set>
                                    <p:animEffect transition="in" filter="barn(inVertical)">
                                      <p:cBhvr>
                                        <p:cTn id="23" dur="500"/>
                                        <p:tgtEl>
                                          <p:spTgt spid="133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P spid="1331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6"/>
          <p:cNvCxnSpPr/>
          <p:nvPr/>
        </p:nvCxnSpPr>
        <p:spPr>
          <a:xfrm>
            <a:off x="539750" y="1251392"/>
            <a:ext cx="4427538" cy="0"/>
          </a:xfrm>
          <a:prstGeom prst="line">
            <a:avLst/>
          </a:prstGeom>
          <a:noFill/>
          <a:ln w="28575" cap="flat" cmpd="sng" algn="ctr">
            <a:solidFill>
              <a:schemeClr val="tx1">
                <a:lumMod val="50000"/>
                <a:lumOff val="50000"/>
              </a:schemeClr>
            </a:solidFill>
            <a:prstDash val="sysDot"/>
          </a:ln>
          <a:effectLst/>
        </p:spPr>
      </p:cxnSp>
      <p:cxnSp>
        <p:nvCxnSpPr>
          <p:cNvPr id="20" name="Straight Connector 7"/>
          <p:cNvCxnSpPr/>
          <p:nvPr/>
        </p:nvCxnSpPr>
        <p:spPr>
          <a:xfrm>
            <a:off x="539750" y="1489075"/>
            <a:ext cx="0" cy="1547813"/>
          </a:xfrm>
          <a:prstGeom prst="line">
            <a:avLst/>
          </a:prstGeom>
          <a:noFill/>
          <a:ln w="28575" cap="flat" cmpd="sng" algn="ctr">
            <a:solidFill>
              <a:schemeClr val="tx1">
                <a:lumMod val="50000"/>
                <a:lumOff val="50000"/>
              </a:schemeClr>
            </a:solidFill>
            <a:prstDash val="sysDot"/>
          </a:ln>
          <a:effectLst/>
        </p:spPr>
      </p:cxnSp>
      <p:sp>
        <p:nvSpPr>
          <p:cNvPr id="14341" name="Rectangle 1"/>
          <p:cNvSpPr>
            <a:spLocks noChangeArrowheads="1"/>
          </p:cNvSpPr>
          <p:nvPr/>
        </p:nvSpPr>
        <p:spPr bwMode="auto">
          <a:xfrm>
            <a:off x="722313" y="1674813"/>
            <a:ext cx="8170862" cy="723244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r>
              <a:rPr lang="en-US" sz="2400"/>
              <a:t>.0</a:t>
            </a:r>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r>
              <a:rPr lang="en-US" sz="2400"/>
              <a:t>.</a:t>
            </a:r>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p:txBody>
      </p:sp>
      <p:sp>
        <p:nvSpPr>
          <p:cNvPr id="14342" name="Rectangle 3"/>
          <p:cNvSpPr>
            <a:spLocks noChangeArrowheads="1"/>
          </p:cNvSpPr>
          <p:nvPr/>
        </p:nvSpPr>
        <p:spPr bwMode="auto">
          <a:xfrm>
            <a:off x="539750" y="404664"/>
            <a:ext cx="788193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400" dirty="0" smtClean="0"/>
              <a:t>b) </a:t>
            </a:r>
            <a:r>
              <a:rPr lang="en-US" sz="2400" dirty="0" err="1" smtClean="0"/>
              <a:t>Đối</a:t>
            </a:r>
            <a:r>
              <a:rPr lang="en-US" sz="2400" dirty="0" smtClean="0"/>
              <a:t> </a:t>
            </a:r>
            <a:r>
              <a:rPr lang="en-US" sz="2400" dirty="0" err="1"/>
              <a:t>với</a:t>
            </a:r>
            <a:r>
              <a:rPr lang="en-US" sz="2400" dirty="0"/>
              <a:t> </a:t>
            </a:r>
            <a:r>
              <a:rPr lang="en-US" sz="2400" dirty="0" err="1"/>
              <a:t>các</a:t>
            </a:r>
            <a:r>
              <a:rPr lang="en-US" sz="2400" dirty="0"/>
              <a:t> </a:t>
            </a:r>
            <a:r>
              <a:rPr lang="en-US" sz="2400" dirty="0" err="1"/>
              <a:t>cơ</a:t>
            </a:r>
            <a:r>
              <a:rPr lang="en-US" sz="2400" dirty="0"/>
              <a:t> </a:t>
            </a:r>
            <a:r>
              <a:rPr lang="en-US" sz="2400" dirty="0" err="1"/>
              <a:t>sở</a:t>
            </a:r>
            <a:r>
              <a:rPr lang="en-US" sz="2400" dirty="0"/>
              <a:t>, </a:t>
            </a:r>
            <a:r>
              <a:rPr lang="en-US" sz="2400" dirty="0" err="1"/>
              <a:t>cán</a:t>
            </a:r>
            <a:r>
              <a:rPr lang="en-US" sz="2400" dirty="0"/>
              <a:t> </a:t>
            </a:r>
            <a:r>
              <a:rPr lang="en-US" sz="2400" dirty="0" err="1"/>
              <a:t>bộ</a:t>
            </a:r>
            <a:r>
              <a:rPr lang="en-US" sz="2400" dirty="0"/>
              <a:t>, </a:t>
            </a:r>
            <a:r>
              <a:rPr lang="en-US" sz="2400" dirty="0" err="1"/>
              <a:t>giáo</a:t>
            </a:r>
            <a:r>
              <a:rPr lang="en-US" sz="2400" dirty="0"/>
              <a:t> </a:t>
            </a:r>
            <a:r>
              <a:rPr lang="en-US" sz="2400" dirty="0" err="1"/>
              <a:t>viên</a:t>
            </a:r>
            <a:r>
              <a:rPr lang="en-US" sz="2400" dirty="0"/>
              <a:t> </a:t>
            </a:r>
            <a:r>
              <a:rPr lang="en-US" sz="2400" dirty="0" err="1"/>
              <a:t>trường</a:t>
            </a:r>
            <a:r>
              <a:rPr lang="en-US" sz="2400" dirty="0"/>
              <a:t> </a:t>
            </a:r>
            <a:r>
              <a:rPr lang="en-US" sz="2400" dirty="0" err="1"/>
              <a:t>mầm</a:t>
            </a:r>
            <a:r>
              <a:rPr lang="en-US" sz="2400" dirty="0"/>
              <a:t> non.</a:t>
            </a:r>
          </a:p>
        </p:txBody>
      </p:sp>
      <p:sp>
        <p:nvSpPr>
          <p:cNvPr id="14343" name="Rectangle 2"/>
          <p:cNvSpPr>
            <a:spLocks noChangeArrowheads="1"/>
          </p:cNvSpPr>
          <p:nvPr/>
        </p:nvSpPr>
        <p:spPr bwMode="auto">
          <a:xfrm>
            <a:off x="721321" y="1412776"/>
            <a:ext cx="7881937" cy="3786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vi-VN" sz="2400" dirty="0"/>
              <a:t>- Đáp ứng nhu cầu học tập của trẻ theo quan điểm “Giáo dục lấy trẻ làm trung tâm”.</a:t>
            </a:r>
          </a:p>
          <a:p>
            <a:pPr algn="just"/>
            <a:r>
              <a:rPr lang="vi-VN" sz="2400" dirty="0"/>
              <a:t>- </a:t>
            </a:r>
            <a:r>
              <a:rPr lang="en-US" sz="2400" dirty="0"/>
              <a:t>C</a:t>
            </a:r>
            <a:r>
              <a:rPr lang="vi-VN" sz="2400" dirty="0"/>
              <a:t>án bộ, giáo viên tiếp cận những chương trình, các hoạt động giáo dục đa dạng, linh hoạt.</a:t>
            </a:r>
          </a:p>
          <a:p>
            <a:pPr algn="just"/>
            <a:r>
              <a:rPr lang="vi-VN" sz="2400" dirty="0"/>
              <a:t>- Tuyên truyền</a:t>
            </a:r>
            <a:r>
              <a:rPr lang="en-US" sz="2400" dirty="0"/>
              <a:t>, </a:t>
            </a:r>
            <a:r>
              <a:rPr lang="en-US" sz="2400" dirty="0" err="1"/>
              <a:t>nâng</a:t>
            </a:r>
            <a:r>
              <a:rPr lang="en-US" sz="2400" dirty="0"/>
              <a:t> </a:t>
            </a:r>
            <a:r>
              <a:rPr lang="en-US" sz="2400" dirty="0" err="1"/>
              <a:t>cao</a:t>
            </a:r>
            <a:r>
              <a:rPr lang="en-US" sz="2400" dirty="0"/>
              <a:t> </a:t>
            </a:r>
            <a:r>
              <a:rPr lang="vi-VN" sz="2400" dirty="0"/>
              <a:t>uy tín</a:t>
            </a:r>
            <a:r>
              <a:rPr lang="en-US" sz="2400" dirty="0"/>
              <a:t> </a:t>
            </a:r>
            <a:r>
              <a:rPr lang="vi-VN" sz="2400" dirty="0"/>
              <a:t>của </a:t>
            </a:r>
            <a:r>
              <a:rPr lang="en-US" sz="2400" dirty="0"/>
              <a:t>CSGDMN</a:t>
            </a:r>
            <a:r>
              <a:rPr lang="vi-VN" sz="2400" dirty="0"/>
              <a:t> với chính quyền và cộng đồng địa phương.</a:t>
            </a:r>
          </a:p>
          <a:p>
            <a:pPr algn="just"/>
            <a:r>
              <a:rPr lang="vi-VN" sz="2400" dirty="0"/>
              <a:t>- Thiết lập mối quan hệ hợp tác giữa </a:t>
            </a:r>
            <a:r>
              <a:rPr lang="en-US" sz="2400" dirty="0"/>
              <a:t>CSGDMN </a:t>
            </a:r>
            <a:r>
              <a:rPr lang="vi-VN" sz="2400" dirty="0"/>
              <a:t>với cộng đồng, qua đó nhận sự quan tâm, hỗ trợ từ cộng đồng.</a:t>
            </a:r>
          </a:p>
          <a:p>
            <a:pPr algn="just"/>
            <a:r>
              <a:rPr lang="vi-VN" sz="2400" dirty="0"/>
              <a:t>- Tiết kiệm chi phí tổ chức các hoạt động giáo dục do cộng đồng hỗ trợ, đáp ứng.</a:t>
            </a:r>
          </a:p>
        </p:txBody>
      </p:sp>
    </p:spTree>
    <p:extLst>
      <p:ext uri="{BB962C8B-B14F-4D97-AF65-F5344CB8AC3E}">
        <p14:creationId xmlns="" xmlns:p14="http://schemas.microsoft.com/office/powerpoint/2010/main" val="8630949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fade">
                                      <p:cBhvr>
                                        <p:cTn id="7" dur="1000"/>
                                        <p:tgtEl>
                                          <p:spTgt spid="14342"/>
                                        </p:tgtEl>
                                      </p:cBhvr>
                                    </p:animEffect>
                                    <p:anim calcmode="lin" valueType="num">
                                      <p:cBhvr>
                                        <p:cTn id="8" dur="1000" fill="hold"/>
                                        <p:tgtEl>
                                          <p:spTgt spid="14342"/>
                                        </p:tgtEl>
                                        <p:attrNameLst>
                                          <p:attrName>ppt_x</p:attrName>
                                        </p:attrNameLst>
                                      </p:cBhvr>
                                      <p:tavLst>
                                        <p:tav tm="0">
                                          <p:val>
                                            <p:strVal val="#ppt_x"/>
                                          </p:val>
                                        </p:tav>
                                        <p:tav tm="100000">
                                          <p:val>
                                            <p:strVal val="#ppt_x"/>
                                          </p:val>
                                        </p:tav>
                                      </p:tavLst>
                                    </p:anim>
                                    <p:anim calcmode="lin" valueType="num">
                                      <p:cBhvr>
                                        <p:cTn id="9" dur="1000" fill="hold"/>
                                        <p:tgtEl>
                                          <p:spTgt spid="143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343">
                                            <p:txEl>
                                              <p:pRg st="0" end="0"/>
                                            </p:txEl>
                                          </p:spTgt>
                                        </p:tgtEl>
                                        <p:attrNameLst>
                                          <p:attrName>style.visibility</p:attrName>
                                        </p:attrNameLst>
                                      </p:cBhvr>
                                      <p:to>
                                        <p:strVal val="visible"/>
                                      </p:to>
                                    </p:set>
                                    <p:animEffect transition="in" filter="barn(inVertical)">
                                      <p:cBhvr>
                                        <p:cTn id="14" dur="500"/>
                                        <p:tgtEl>
                                          <p:spTgt spid="1434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343">
                                            <p:txEl>
                                              <p:pRg st="1" end="1"/>
                                            </p:txEl>
                                          </p:spTgt>
                                        </p:tgtEl>
                                        <p:attrNameLst>
                                          <p:attrName>style.visibility</p:attrName>
                                        </p:attrNameLst>
                                      </p:cBhvr>
                                      <p:to>
                                        <p:strVal val="visible"/>
                                      </p:to>
                                    </p:set>
                                    <p:animEffect transition="in" filter="barn(inVertical)">
                                      <p:cBhvr>
                                        <p:cTn id="19" dur="500"/>
                                        <p:tgtEl>
                                          <p:spTgt spid="1434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343">
                                            <p:txEl>
                                              <p:pRg st="2" end="2"/>
                                            </p:txEl>
                                          </p:spTgt>
                                        </p:tgtEl>
                                        <p:attrNameLst>
                                          <p:attrName>style.visibility</p:attrName>
                                        </p:attrNameLst>
                                      </p:cBhvr>
                                      <p:to>
                                        <p:strVal val="visible"/>
                                      </p:to>
                                    </p:set>
                                    <p:animEffect transition="in" filter="barn(inVertical)">
                                      <p:cBhvr>
                                        <p:cTn id="24" dur="500"/>
                                        <p:tgtEl>
                                          <p:spTgt spid="1434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4343">
                                            <p:txEl>
                                              <p:pRg st="3" end="3"/>
                                            </p:txEl>
                                          </p:spTgt>
                                        </p:tgtEl>
                                        <p:attrNameLst>
                                          <p:attrName>style.visibility</p:attrName>
                                        </p:attrNameLst>
                                      </p:cBhvr>
                                      <p:to>
                                        <p:strVal val="visible"/>
                                      </p:to>
                                    </p:set>
                                    <p:animEffect transition="in" filter="barn(inVertical)">
                                      <p:cBhvr>
                                        <p:cTn id="29" dur="500"/>
                                        <p:tgtEl>
                                          <p:spTgt spid="1434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4343">
                                            <p:txEl>
                                              <p:pRg st="4" end="4"/>
                                            </p:txEl>
                                          </p:spTgt>
                                        </p:tgtEl>
                                        <p:attrNameLst>
                                          <p:attrName>style.visibility</p:attrName>
                                        </p:attrNameLst>
                                      </p:cBhvr>
                                      <p:to>
                                        <p:strVal val="visible"/>
                                      </p:to>
                                    </p:set>
                                    <p:animEffect transition="in" filter="barn(inVertical)">
                                      <p:cBhvr>
                                        <p:cTn id="34" dur="500"/>
                                        <p:tgtEl>
                                          <p:spTgt spid="143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3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6"/>
          <p:cNvCxnSpPr/>
          <p:nvPr/>
        </p:nvCxnSpPr>
        <p:spPr>
          <a:xfrm>
            <a:off x="539750" y="1251392"/>
            <a:ext cx="4427538" cy="0"/>
          </a:xfrm>
          <a:prstGeom prst="line">
            <a:avLst/>
          </a:prstGeom>
          <a:noFill/>
          <a:ln w="28575" cap="flat" cmpd="sng" algn="ctr">
            <a:solidFill>
              <a:schemeClr val="tx1">
                <a:lumMod val="50000"/>
                <a:lumOff val="50000"/>
              </a:schemeClr>
            </a:solidFill>
            <a:prstDash val="sysDot"/>
          </a:ln>
          <a:effectLst/>
        </p:spPr>
      </p:cxnSp>
      <p:cxnSp>
        <p:nvCxnSpPr>
          <p:cNvPr id="20" name="Straight Connector 7"/>
          <p:cNvCxnSpPr/>
          <p:nvPr/>
        </p:nvCxnSpPr>
        <p:spPr>
          <a:xfrm>
            <a:off x="539750" y="1489075"/>
            <a:ext cx="0" cy="1547813"/>
          </a:xfrm>
          <a:prstGeom prst="line">
            <a:avLst/>
          </a:prstGeom>
          <a:noFill/>
          <a:ln w="28575" cap="flat" cmpd="sng" algn="ctr">
            <a:solidFill>
              <a:schemeClr val="tx1">
                <a:lumMod val="50000"/>
                <a:lumOff val="50000"/>
              </a:schemeClr>
            </a:solidFill>
            <a:prstDash val="sysDot"/>
          </a:ln>
          <a:effectLst/>
        </p:spPr>
      </p:cxnSp>
      <p:sp>
        <p:nvSpPr>
          <p:cNvPr id="14341" name="Rectangle 1"/>
          <p:cNvSpPr>
            <a:spLocks noChangeArrowheads="1"/>
          </p:cNvSpPr>
          <p:nvPr/>
        </p:nvSpPr>
        <p:spPr bwMode="auto">
          <a:xfrm>
            <a:off x="722313" y="1674813"/>
            <a:ext cx="8170862" cy="723244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r>
              <a:rPr lang="en-US" sz="2400"/>
              <a:t>.0</a:t>
            </a:r>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r>
              <a:rPr lang="en-US" sz="2400"/>
              <a:t>.</a:t>
            </a:r>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p:txBody>
      </p:sp>
      <p:sp>
        <p:nvSpPr>
          <p:cNvPr id="14342" name="Rectangle 3"/>
          <p:cNvSpPr>
            <a:spLocks noChangeArrowheads="1"/>
          </p:cNvSpPr>
          <p:nvPr/>
        </p:nvSpPr>
        <p:spPr bwMode="auto">
          <a:xfrm>
            <a:off x="539750" y="404664"/>
            <a:ext cx="788193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400" dirty="0" smtClean="0"/>
              <a:t>c) </a:t>
            </a:r>
            <a:r>
              <a:rPr lang="en-US" sz="2400" dirty="0" err="1" smtClean="0"/>
              <a:t>Đối</a:t>
            </a:r>
            <a:r>
              <a:rPr lang="en-US" sz="2400" dirty="0" smtClean="0"/>
              <a:t> </a:t>
            </a:r>
            <a:r>
              <a:rPr lang="en-US" sz="2400" dirty="0" err="1"/>
              <a:t>với</a:t>
            </a:r>
            <a:r>
              <a:rPr lang="en-US" sz="2400" dirty="0"/>
              <a:t> </a:t>
            </a:r>
            <a:r>
              <a:rPr lang="vi-VN" sz="2400" dirty="0" smtClean="0"/>
              <a:t>cộng </a:t>
            </a:r>
            <a:r>
              <a:rPr lang="vi-VN" sz="2400" dirty="0"/>
              <a:t>đồng địa phương:</a:t>
            </a:r>
            <a:endParaRPr lang="en-US" sz="2400" dirty="0"/>
          </a:p>
        </p:txBody>
      </p:sp>
      <p:sp>
        <p:nvSpPr>
          <p:cNvPr id="14343" name="Rectangle 2"/>
          <p:cNvSpPr>
            <a:spLocks noChangeArrowheads="1"/>
          </p:cNvSpPr>
          <p:nvPr/>
        </p:nvSpPr>
        <p:spPr bwMode="auto">
          <a:xfrm>
            <a:off x="721321" y="1412776"/>
            <a:ext cx="7881937"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vi-VN" sz="2400" dirty="0"/>
              <a:t>- Nâng cao năng lực của cộng đồng về chăm sóc-giáo dục trẻ nhỏ, </a:t>
            </a:r>
            <a:r>
              <a:rPr lang="vi-VN" sz="2400" dirty="0" smtClean="0"/>
              <a:t>giúp </a:t>
            </a:r>
            <a:r>
              <a:rPr lang="vi-VN" sz="2400" dirty="0"/>
              <a:t>cộng đồng có những kiến thức, kỹ năng khoa học </a:t>
            </a:r>
            <a:r>
              <a:rPr lang="vi-VN" sz="2400" dirty="0" smtClean="0"/>
              <a:t>trong </a:t>
            </a:r>
            <a:r>
              <a:rPr lang="vi-VN" sz="2400" dirty="0"/>
              <a:t>việc dạy dỗ trẻ ở gia đình, cộng đồng.</a:t>
            </a:r>
          </a:p>
          <a:p>
            <a:pPr algn="just"/>
            <a:r>
              <a:rPr lang="vi-VN" sz="2400" dirty="0"/>
              <a:t>- Thể hiện được vai trò, trách nhiệm trong phát triển kinh tế, xã hội của địa phương nói chung, giáo dục đào tạo nguồn lực con người tại địa phương nói riêng.</a:t>
            </a:r>
          </a:p>
          <a:p>
            <a:pPr algn="just"/>
            <a:r>
              <a:rPr lang="vi-VN" sz="2400" dirty="0"/>
              <a:t>- Tạo mối quan hệ bền chặt, gắn bó giữa cộng đồng với các đơn vị hành chính, sự nghiệp của địa </a:t>
            </a:r>
            <a:r>
              <a:rPr lang="vi-VN" sz="2400" dirty="0" smtClean="0"/>
              <a:t>phươn</a:t>
            </a:r>
            <a:r>
              <a:rPr lang="en-US" sz="2400" dirty="0" smtClean="0"/>
              <a:t>g.</a:t>
            </a:r>
            <a:endParaRPr lang="vi-VN" sz="2400" dirty="0"/>
          </a:p>
        </p:txBody>
      </p:sp>
    </p:spTree>
    <p:extLst>
      <p:ext uri="{BB962C8B-B14F-4D97-AF65-F5344CB8AC3E}">
        <p14:creationId xmlns="" xmlns:p14="http://schemas.microsoft.com/office/powerpoint/2010/main" val="2237616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fade">
                                      <p:cBhvr>
                                        <p:cTn id="7" dur="1000"/>
                                        <p:tgtEl>
                                          <p:spTgt spid="14342"/>
                                        </p:tgtEl>
                                      </p:cBhvr>
                                    </p:animEffect>
                                    <p:anim calcmode="lin" valueType="num">
                                      <p:cBhvr>
                                        <p:cTn id="8" dur="1000" fill="hold"/>
                                        <p:tgtEl>
                                          <p:spTgt spid="14342"/>
                                        </p:tgtEl>
                                        <p:attrNameLst>
                                          <p:attrName>ppt_x</p:attrName>
                                        </p:attrNameLst>
                                      </p:cBhvr>
                                      <p:tavLst>
                                        <p:tav tm="0">
                                          <p:val>
                                            <p:strVal val="#ppt_x"/>
                                          </p:val>
                                        </p:tav>
                                        <p:tav tm="100000">
                                          <p:val>
                                            <p:strVal val="#ppt_x"/>
                                          </p:val>
                                        </p:tav>
                                      </p:tavLst>
                                    </p:anim>
                                    <p:anim calcmode="lin" valueType="num">
                                      <p:cBhvr>
                                        <p:cTn id="9" dur="1000" fill="hold"/>
                                        <p:tgtEl>
                                          <p:spTgt spid="143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343">
                                            <p:txEl>
                                              <p:pRg st="0" end="0"/>
                                            </p:txEl>
                                          </p:spTgt>
                                        </p:tgtEl>
                                        <p:attrNameLst>
                                          <p:attrName>style.visibility</p:attrName>
                                        </p:attrNameLst>
                                      </p:cBhvr>
                                      <p:to>
                                        <p:strVal val="visible"/>
                                      </p:to>
                                    </p:set>
                                    <p:animEffect transition="in" filter="barn(inVertical)">
                                      <p:cBhvr>
                                        <p:cTn id="14" dur="500"/>
                                        <p:tgtEl>
                                          <p:spTgt spid="1434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343">
                                            <p:txEl>
                                              <p:pRg st="1" end="1"/>
                                            </p:txEl>
                                          </p:spTgt>
                                        </p:tgtEl>
                                        <p:attrNameLst>
                                          <p:attrName>style.visibility</p:attrName>
                                        </p:attrNameLst>
                                      </p:cBhvr>
                                      <p:to>
                                        <p:strVal val="visible"/>
                                      </p:to>
                                    </p:set>
                                    <p:animEffect transition="in" filter="barn(inVertical)">
                                      <p:cBhvr>
                                        <p:cTn id="19" dur="500"/>
                                        <p:tgtEl>
                                          <p:spTgt spid="1434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343">
                                            <p:txEl>
                                              <p:pRg st="2" end="2"/>
                                            </p:txEl>
                                          </p:spTgt>
                                        </p:tgtEl>
                                        <p:attrNameLst>
                                          <p:attrName>style.visibility</p:attrName>
                                        </p:attrNameLst>
                                      </p:cBhvr>
                                      <p:to>
                                        <p:strVal val="visible"/>
                                      </p:to>
                                    </p:set>
                                    <p:animEffect transition="in" filter="barn(inVertical)">
                                      <p:cBhvr>
                                        <p:cTn id="24" dur="500"/>
                                        <p:tgtEl>
                                          <p:spTgt spid="143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3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6"/>
          <p:cNvCxnSpPr/>
          <p:nvPr/>
        </p:nvCxnSpPr>
        <p:spPr>
          <a:xfrm>
            <a:off x="557213" y="1557338"/>
            <a:ext cx="4427537" cy="0"/>
          </a:xfrm>
          <a:prstGeom prst="line">
            <a:avLst/>
          </a:prstGeom>
          <a:noFill/>
          <a:ln w="28575" cap="flat" cmpd="sng" algn="ctr">
            <a:solidFill>
              <a:schemeClr val="tx1">
                <a:lumMod val="50000"/>
                <a:lumOff val="50000"/>
              </a:schemeClr>
            </a:solidFill>
            <a:prstDash val="sysDot"/>
          </a:ln>
          <a:effectLst/>
        </p:spPr>
      </p:cxnSp>
      <p:cxnSp>
        <p:nvCxnSpPr>
          <p:cNvPr id="20" name="Straight Connector 7"/>
          <p:cNvCxnSpPr/>
          <p:nvPr/>
        </p:nvCxnSpPr>
        <p:spPr>
          <a:xfrm>
            <a:off x="563563" y="1557338"/>
            <a:ext cx="0" cy="1547812"/>
          </a:xfrm>
          <a:prstGeom prst="line">
            <a:avLst/>
          </a:prstGeom>
          <a:noFill/>
          <a:ln w="28575" cap="flat" cmpd="sng" algn="ctr">
            <a:solidFill>
              <a:schemeClr val="tx1">
                <a:lumMod val="50000"/>
                <a:lumOff val="50000"/>
              </a:schemeClr>
            </a:solidFill>
            <a:prstDash val="sysDot"/>
          </a:ln>
          <a:effectLst/>
        </p:spPr>
      </p:cxnSp>
      <p:sp>
        <p:nvSpPr>
          <p:cNvPr id="25" name="Hộp_Văn_Bản 24"/>
          <p:cNvSpPr txBox="1"/>
          <p:nvPr/>
        </p:nvSpPr>
        <p:spPr>
          <a:xfrm>
            <a:off x="468313" y="188913"/>
            <a:ext cx="8474075" cy="461665"/>
          </a:xfrm>
          <a:prstGeom prst="rect">
            <a:avLst/>
          </a:prstGeom>
          <a:noFill/>
        </p:spPr>
        <p:txBody>
          <a:bodyPr wrap="square">
            <a:spAutoFit/>
          </a:bodyPr>
          <a:lstStyle/>
          <a:p>
            <a:pPr eaLnBrk="1" hangingPunct="1">
              <a:defRPr/>
            </a:pPr>
            <a:r>
              <a:rPr lang="en-US" sz="2400" b="1" dirty="0" smtClean="0">
                <a:solidFill>
                  <a:srgbClr val="0066CC"/>
                </a:solidFill>
                <a:latin typeface="Arial" pitchFamily="34" charset="0"/>
              </a:rPr>
              <a:t>1.</a:t>
            </a:r>
            <a:r>
              <a:rPr lang="vi-VN" sz="2400" b="1" dirty="0" smtClean="0">
                <a:solidFill>
                  <a:srgbClr val="0066CC"/>
                </a:solidFill>
                <a:latin typeface="Arial" pitchFamily="34" charset="0"/>
              </a:rPr>
              <a:t>3</a:t>
            </a:r>
            <a:r>
              <a:rPr lang="vi-VN" sz="2400" b="1" dirty="0">
                <a:solidFill>
                  <a:srgbClr val="0066CC"/>
                </a:solidFill>
                <a:latin typeface="Arial" pitchFamily="34" charset="0"/>
              </a:rPr>
              <a:t>. Các mô hình giáo dục mầm non dựa vào cộng đồng</a:t>
            </a:r>
            <a:endParaRPr lang="en-US" sz="2400" b="1" dirty="0">
              <a:solidFill>
                <a:srgbClr val="0066CC"/>
              </a:solidFill>
              <a:latin typeface="Arial" pitchFamily="34" charset="0"/>
            </a:endParaRPr>
          </a:p>
        </p:txBody>
      </p:sp>
      <p:sp>
        <p:nvSpPr>
          <p:cNvPr id="16389" name="Rectangle 1"/>
          <p:cNvSpPr>
            <a:spLocks noChangeArrowheads="1"/>
          </p:cNvSpPr>
          <p:nvPr/>
        </p:nvSpPr>
        <p:spPr bwMode="auto">
          <a:xfrm>
            <a:off x="771525" y="1219200"/>
            <a:ext cx="8170863" cy="723242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r>
              <a:rPr lang="en-US" sz="2400"/>
              <a:t>.0</a:t>
            </a:r>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r>
              <a:rPr lang="en-US" sz="2400"/>
              <a:t>.</a:t>
            </a:r>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p:txBody>
      </p:sp>
      <p:sp>
        <p:nvSpPr>
          <p:cNvPr id="16390" name="Rectangle 4"/>
          <p:cNvSpPr>
            <a:spLocks noChangeArrowheads="1"/>
          </p:cNvSpPr>
          <p:nvPr/>
        </p:nvSpPr>
        <p:spPr bwMode="auto">
          <a:xfrm>
            <a:off x="557213" y="650875"/>
            <a:ext cx="769937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400" i="1" dirty="0" smtClean="0"/>
              <a:t>1.</a:t>
            </a:r>
            <a:r>
              <a:rPr lang="vi-VN" sz="2400" i="1" dirty="0" smtClean="0"/>
              <a:t>3.1</a:t>
            </a:r>
            <a:r>
              <a:rPr lang="vi-VN" sz="2400" i="1" dirty="0"/>
              <a:t>. Mô hình do trường mầm non tổ chức, cộng đồng cùng tham gia, chia sẻ trách nhiệm, nguồn lực</a:t>
            </a:r>
            <a:endParaRPr lang="en-US" sz="2400" i="1" dirty="0"/>
          </a:p>
        </p:txBody>
      </p:sp>
      <p:sp>
        <p:nvSpPr>
          <p:cNvPr id="16391" name="Rectangle 2"/>
          <p:cNvSpPr>
            <a:spLocks noChangeArrowheads="1"/>
          </p:cNvSpPr>
          <p:nvPr/>
        </p:nvSpPr>
        <p:spPr bwMode="auto">
          <a:xfrm>
            <a:off x="595313" y="1772816"/>
            <a:ext cx="7793037" cy="156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400" dirty="0" smtClean="0"/>
              <a:t>	N</a:t>
            </a:r>
            <a:r>
              <a:rPr lang="vi-VN" sz="2400" dirty="0"/>
              <a:t>hấn mạnh vào vai trò chủ đạo của trường mầm non, cộng đồng cùng tham gia chia sẻ và hỗ trợ trong quá trình tổ chức các hoạt động giáo dục trẻ mầm non trên cơ sở nguồn lực sức mạnh của cộng đồng.</a:t>
            </a:r>
            <a:endParaRPr lang="en-US" sz="24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390"/>
                                        </p:tgtEl>
                                        <p:attrNameLst>
                                          <p:attrName>style.visibility</p:attrName>
                                        </p:attrNameLst>
                                      </p:cBhvr>
                                      <p:to>
                                        <p:strVal val="visible"/>
                                      </p:to>
                                    </p:set>
                                    <p:animEffect transition="in" filter="fade">
                                      <p:cBhvr>
                                        <p:cTn id="11" dur="500"/>
                                        <p:tgtEl>
                                          <p:spTgt spid="1639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6391"/>
                                        </p:tgtEl>
                                        <p:attrNameLst>
                                          <p:attrName>style.visibility</p:attrName>
                                        </p:attrNameLst>
                                      </p:cBhvr>
                                      <p:to>
                                        <p:strVal val="visible"/>
                                      </p:to>
                                    </p:set>
                                    <p:anim calcmode="lin" valueType="num">
                                      <p:cBhvr additive="base">
                                        <p:cTn id="16" dur="500" fill="hold"/>
                                        <p:tgtEl>
                                          <p:spTgt spid="16391"/>
                                        </p:tgtEl>
                                        <p:attrNameLst>
                                          <p:attrName>ppt_x</p:attrName>
                                        </p:attrNameLst>
                                      </p:cBhvr>
                                      <p:tavLst>
                                        <p:tav tm="0">
                                          <p:val>
                                            <p:strVal val="#ppt_x"/>
                                          </p:val>
                                        </p:tav>
                                        <p:tav tm="100000">
                                          <p:val>
                                            <p:strVal val="#ppt_x"/>
                                          </p:val>
                                        </p:tav>
                                      </p:tavLst>
                                    </p:anim>
                                    <p:anim calcmode="lin" valueType="num">
                                      <p:cBhvr additive="base">
                                        <p:cTn id="17" dur="500" fill="hold"/>
                                        <p:tgtEl>
                                          <p:spTgt spid="163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6390" grpId="0"/>
      <p:bldP spid="16391" grpId="0"/>
    </p:bld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Microsoft YaHei"/>
        <a:cs typeface=""/>
      </a:majorFont>
      <a:minorFont>
        <a:latin typeface="Arial"/>
        <a:ea typeface="Microsoft YaHei"/>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157258439</TotalTime>
  <Pages>0</Pages>
  <Words>3492</Words>
  <Characters>0</Characters>
  <Application>Microsoft Office PowerPoint</Application>
  <DocSecurity>0</DocSecurity>
  <PresentationFormat>On-screen Show (4:3)</PresentationFormat>
  <Lines>0</Lines>
  <Paragraphs>19862</Paragraphs>
  <Slides>56</Slides>
  <Notes>36</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默认设计模板</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MỘT SỐ HÌNH ẢNH TỔ CHỨC HOẠT ĐỘNG GIÁO DỤC DỰA VÀO CỘNG ĐỒNG</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trình bày của PowerPoint</dc:title>
  <dc:creator>Administrator</dc:creator>
  <cp:lastModifiedBy>CMS</cp:lastModifiedBy>
  <cp:revision>190</cp:revision>
  <cp:lastPrinted>2019-05-06T09:15:23Z</cp:lastPrinted>
  <dcterms:created xsi:type="dcterms:W3CDTF">2012-04-20T16:02:50Z</dcterms:created>
  <dcterms:modified xsi:type="dcterms:W3CDTF">2019-09-12T08:37:45Z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1033-8.1.0.3018</vt:lpwstr>
  </property>
</Properties>
</file>